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15" r:id="rId2"/>
    <p:sldMasterId id="2147483728" r:id="rId3"/>
  </p:sldMasterIdLst>
  <p:notesMasterIdLst>
    <p:notesMasterId r:id="rId81"/>
  </p:notesMasterIdLst>
  <p:sldIdLst>
    <p:sldId id="490" r:id="rId4"/>
    <p:sldId id="491" r:id="rId5"/>
    <p:sldId id="256" r:id="rId6"/>
    <p:sldId id="323" r:id="rId7"/>
    <p:sldId id="280" r:id="rId8"/>
    <p:sldId id="281" r:id="rId9"/>
    <p:sldId id="282" r:id="rId10"/>
    <p:sldId id="294" r:id="rId11"/>
    <p:sldId id="297" r:id="rId12"/>
    <p:sldId id="305" r:id="rId13"/>
    <p:sldId id="265" r:id="rId14"/>
    <p:sldId id="259" r:id="rId15"/>
    <p:sldId id="260" r:id="rId16"/>
    <p:sldId id="266" r:id="rId17"/>
    <p:sldId id="288" r:id="rId18"/>
    <p:sldId id="267" r:id="rId19"/>
    <p:sldId id="268" r:id="rId20"/>
    <p:sldId id="262" r:id="rId21"/>
    <p:sldId id="274" r:id="rId22"/>
    <p:sldId id="263" r:id="rId23"/>
    <p:sldId id="275" r:id="rId24"/>
    <p:sldId id="325" r:id="rId25"/>
    <p:sldId id="285" r:id="rId26"/>
    <p:sldId id="286" r:id="rId27"/>
    <p:sldId id="264" r:id="rId28"/>
    <p:sldId id="298" r:id="rId29"/>
    <p:sldId id="300" r:id="rId30"/>
    <p:sldId id="492" r:id="rId31"/>
    <p:sldId id="493" r:id="rId32"/>
    <p:sldId id="494" r:id="rId33"/>
    <p:sldId id="495" r:id="rId34"/>
    <p:sldId id="496" r:id="rId35"/>
    <p:sldId id="497" r:id="rId36"/>
    <p:sldId id="498" r:id="rId37"/>
    <p:sldId id="499" r:id="rId38"/>
    <p:sldId id="500" r:id="rId39"/>
    <p:sldId id="501" r:id="rId40"/>
    <p:sldId id="502" r:id="rId41"/>
    <p:sldId id="503" r:id="rId42"/>
    <p:sldId id="504" r:id="rId43"/>
    <p:sldId id="505" r:id="rId44"/>
    <p:sldId id="506" r:id="rId45"/>
    <p:sldId id="507" r:id="rId46"/>
    <p:sldId id="508" r:id="rId47"/>
    <p:sldId id="509" r:id="rId48"/>
    <p:sldId id="510" r:id="rId49"/>
    <p:sldId id="511" r:id="rId50"/>
    <p:sldId id="512" r:id="rId51"/>
    <p:sldId id="513" r:id="rId52"/>
    <p:sldId id="514" r:id="rId53"/>
    <p:sldId id="515" r:id="rId54"/>
    <p:sldId id="516" r:id="rId55"/>
    <p:sldId id="517" r:id="rId56"/>
    <p:sldId id="518" r:id="rId57"/>
    <p:sldId id="519" r:id="rId58"/>
    <p:sldId id="520" r:id="rId59"/>
    <p:sldId id="521" r:id="rId60"/>
    <p:sldId id="522" r:id="rId61"/>
    <p:sldId id="523" r:id="rId62"/>
    <p:sldId id="524" r:id="rId63"/>
    <p:sldId id="525" r:id="rId64"/>
    <p:sldId id="526" r:id="rId65"/>
    <p:sldId id="527" r:id="rId66"/>
    <p:sldId id="528" r:id="rId67"/>
    <p:sldId id="529" r:id="rId68"/>
    <p:sldId id="530" r:id="rId69"/>
    <p:sldId id="531" r:id="rId70"/>
    <p:sldId id="532" r:id="rId71"/>
    <p:sldId id="533" r:id="rId72"/>
    <p:sldId id="534" r:id="rId73"/>
    <p:sldId id="535" r:id="rId74"/>
    <p:sldId id="536" r:id="rId75"/>
    <p:sldId id="537" r:id="rId76"/>
    <p:sldId id="538" r:id="rId77"/>
    <p:sldId id="539" r:id="rId78"/>
    <p:sldId id="540" r:id="rId79"/>
    <p:sldId id="304" r:id="rId8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320" y="44"/>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theme" Target="theme/theme1.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61" Type="http://schemas.openxmlformats.org/officeDocument/2006/relationships/slide" Target="slides/slide58.xml"/><Relationship Id="rId8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spPr>
            <a:ln w="38100">
              <a:solidFill>
                <a:schemeClr val="accent3">
                  <a:lumMod val="60000"/>
                  <a:lumOff val="40000"/>
                </a:schemeClr>
              </a:solidFill>
            </a:ln>
          </c:spPr>
          <c:marker>
            <c:symbol val="circle"/>
            <c:size val="14"/>
            <c:spPr>
              <a:solidFill>
                <a:schemeClr val="accent3">
                  <a:lumMod val="60000"/>
                  <a:lumOff val="40000"/>
                </a:schemeClr>
              </a:solidFill>
            </c:spPr>
          </c:marker>
          <c:dPt>
            <c:idx val="1"/>
            <c:bubble3D val="0"/>
            <c:spPr>
              <a:ln w="38100">
                <a:solidFill>
                  <a:schemeClr val="accent3">
                    <a:lumMod val="60000"/>
                    <a:lumOff val="40000"/>
                  </a:schemeClr>
                </a:solidFill>
              </a:ln>
            </c:spPr>
            <c:extLst>
              <c:ext xmlns:c16="http://schemas.microsoft.com/office/drawing/2014/chart" uri="{C3380CC4-5D6E-409C-BE32-E72D297353CC}">
                <c16:uniqueId val="{00000000-8651-49FD-820B-0C6D9102AA11}"/>
              </c:ext>
            </c:extLst>
          </c:dPt>
          <c:dLbls>
            <c:dLbl>
              <c:idx val="8"/>
              <c:layout>
                <c:manualLayout>
                  <c:x val="-3.3333333333333347E-2"/>
                  <c:y val="6.944444444444448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8651-49FD-820B-0C6D9102AA11}"/>
                </c:ext>
              </c:extLst>
            </c:dLbl>
            <c:dLbl>
              <c:idx val="9"/>
              <c:layout>
                <c:manualLayout>
                  <c:x val="-2.4999999999999897E-2"/>
                  <c:y val="-4.6296296296296321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8651-49FD-820B-0C6D9102AA11}"/>
                </c:ext>
              </c:extLst>
            </c:dLbl>
            <c:spPr>
              <a:noFill/>
              <a:ln>
                <a:noFill/>
              </a:ln>
              <a:effectLst/>
            </c:spPr>
            <c:txPr>
              <a:bodyPr/>
              <a:lstStyle/>
              <a:p>
                <a:pPr>
                  <a:defRPr sz="1400">
                    <a:latin typeface="Times New Roman" pitchFamily="18"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Sheet1!$A$3:$A$13</c:f>
              <c:numCache>
                <c:formatCode>General</c:formatCode>
                <c:ptCount val="11"/>
                <c:pt idx="0">
                  <c:v>2006</c:v>
                </c:pt>
                <c:pt idx="1">
                  <c:v>2007</c:v>
                </c:pt>
                <c:pt idx="2">
                  <c:v>2008</c:v>
                </c:pt>
                <c:pt idx="3">
                  <c:v>2009</c:v>
                </c:pt>
                <c:pt idx="4">
                  <c:v>2010</c:v>
                </c:pt>
                <c:pt idx="5">
                  <c:v>2011</c:v>
                </c:pt>
                <c:pt idx="6">
                  <c:v>2012</c:v>
                </c:pt>
                <c:pt idx="7">
                  <c:v>2013</c:v>
                </c:pt>
                <c:pt idx="8">
                  <c:v>2014</c:v>
                </c:pt>
                <c:pt idx="9">
                  <c:v>2015</c:v>
                </c:pt>
                <c:pt idx="10">
                  <c:v>2016</c:v>
                </c:pt>
              </c:numCache>
            </c:numRef>
          </c:cat>
          <c:val>
            <c:numRef>
              <c:f>Sheet1!$B$3:$B$13</c:f>
              <c:numCache>
                <c:formatCode>General</c:formatCode>
                <c:ptCount val="11"/>
                <c:pt idx="0">
                  <c:v>12.7</c:v>
                </c:pt>
                <c:pt idx="1">
                  <c:v>7.3</c:v>
                </c:pt>
                <c:pt idx="2">
                  <c:v>14.9</c:v>
                </c:pt>
                <c:pt idx="3">
                  <c:v>19.899999999999999</c:v>
                </c:pt>
                <c:pt idx="4">
                  <c:v>17.600000000000001</c:v>
                </c:pt>
                <c:pt idx="5">
                  <c:v>10.7</c:v>
                </c:pt>
                <c:pt idx="6">
                  <c:v>14.9</c:v>
                </c:pt>
                <c:pt idx="7">
                  <c:v>13.7</c:v>
                </c:pt>
                <c:pt idx="8">
                  <c:v>12</c:v>
                </c:pt>
                <c:pt idx="9">
                  <c:v>12.1</c:v>
                </c:pt>
                <c:pt idx="10">
                  <c:v>10.8</c:v>
                </c:pt>
              </c:numCache>
            </c:numRef>
          </c:val>
          <c:smooth val="0"/>
          <c:extLst>
            <c:ext xmlns:c16="http://schemas.microsoft.com/office/drawing/2014/chart" uri="{C3380CC4-5D6E-409C-BE32-E72D297353CC}">
              <c16:uniqueId val="{00000003-8651-49FD-820B-0C6D9102AA11}"/>
            </c:ext>
          </c:extLst>
        </c:ser>
        <c:dLbls>
          <c:showLegendKey val="0"/>
          <c:showVal val="0"/>
          <c:showCatName val="0"/>
          <c:showSerName val="0"/>
          <c:showPercent val="0"/>
          <c:showBubbleSize val="0"/>
        </c:dLbls>
        <c:marker val="1"/>
        <c:smooth val="0"/>
        <c:axId val="87999232"/>
        <c:axId val="55074816"/>
      </c:lineChart>
      <c:catAx>
        <c:axId val="87999232"/>
        <c:scaling>
          <c:orientation val="minMax"/>
        </c:scaling>
        <c:delete val="0"/>
        <c:axPos val="b"/>
        <c:numFmt formatCode="General" sourceLinked="1"/>
        <c:majorTickMark val="out"/>
        <c:minorTickMark val="none"/>
        <c:tickLblPos val="nextTo"/>
        <c:txPr>
          <a:bodyPr/>
          <a:lstStyle/>
          <a:p>
            <a:pPr>
              <a:defRPr sz="1200">
                <a:latin typeface="Times New Roman" pitchFamily="18" charset="0"/>
                <a:cs typeface="Times New Roman" pitchFamily="18" charset="0"/>
              </a:defRPr>
            </a:pPr>
            <a:endParaRPr lang="en-US"/>
          </a:p>
        </c:txPr>
        <c:crossAx val="55074816"/>
        <c:crosses val="autoZero"/>
        <c:auto val="1"/>
        <c:lblAlgn val="ctr"/>
        <c:lblOffset val="100"/>
        <c:noMultiLvlLbl val="0"/>
      </c:catAx>
      <c:valAx>
        <c:axId val="55074816"/>
        <c:scaling>
          <c:orientation val="minMax"/>
        </c:scaling>
        <c:delete val="0"/>
        <c:axPos val="l"/>
        <c:numFmt formatCode="General" sourceLinked="1"/>
        <c:majorTickMark val="out"/>
        <c:minorTickMark val="none"/>
        <c:tickLblPos val="nextTo"/>
        <c:txPr>
          <a:bodyPr/>
          <a:lstStyle/>
          <a:p>
            <a:pPr>
              <a:defRPr sz="1200">
                <a:latin typeface="Times New Roman" pitchFamily="18" charset="0"/>
                <a:cs typeface="Times New Roman" pitchFamily="18" charset="0"/>
              </a:defRPr>
            </a:pPr>
            <a:endParaRPr lang="en-US"/>
          </a:p>
        </c:txPr>
        <c:crossAx val="87999232"/>
        <c:crosses val="autoZero"/>
        <c:crossBetween val="between"/>
      </c:valAx>
    </c:plotArea>
    <c:plotVisOnly val="1"/>
    <c:dispBlanksAs val="gap"/>
    <c:showDLblsOverMax val="0"/>
  </c:chart>
  <c:spPr>
    <a:noFill/>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rAngAx val="1"/>
    </c:view3D>
    <c:floor>
      <c:thickness val="0"/>
    </c:floor>
    <c:sideWall>
      <c:thickness val="0"/>
    </c:sideWall>
    <c:backWall>
      <c:thickness val="0"/>
    </c:backWall>
    <c:plotArea>
      <c:layout/>
      <c:bar3DChart>
        <c:barDir val="bar"/>
        <c:grouping val="clustered"/>
        <c:varyColors val="0"/>
        <c:ser>
          <c:idx val="0"/>
          <c:order val="0"/>
          <c:tx>
            <c:v>стопа на 1000 становника</c:v>
          </c:tx>
          <c:spPr>
            <a:solidFill>
              <a:schemeClr val="accent4">
                <a:lumMod val="40000"/>
                <a:lumOff val="60000"/>
              </a:schemeClr>
            </a:solidFill>
          </c:spPr>
          <c:invertIfNegative val="0"/>
          <c:dLbls>
            <c:dLbl>
              <c:idx val="0"/>
              <c:layout/>
              <c:tx>
                <c:rich>
                  <a:bodyPr/>
                  <a:lstStyle/>
                  <a:p>
                    <a:r>
                      <a:rPr lang="en-US" sz="1200" b="1" dirty="0">
                        <a:solidFill>
                          <a:schemeClr val="tx1"/>
                        </a:solidFill>
                      </a:rPr>
                      <a:t>186.98</a:t>
                    </a:r>
                    <a:endParaRPr lang="en-US" dirty="0">
                      <a:solidFill>
                        <a:schemeClr val="tx1"/>
                      </a:solidFill>
                    </a:endParaRPr>
                  </a:p>
                </c:rich>
              </c:tx>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3E85-4C4A-BF47-0A6C3F92CD67}"/>
                </c:ext>
              </c:extLst>
            </c:dLbl>
            <c:spPr>
              <a:noFill/>
              <a:ln>
                <a:noFill/>
              </a:ln>
              <a:effectLst/>
            </c:spPr>
            <c:txPr>
              <a:bodyPr/>
              <a:lstStyle/>
              <a:p>
                <a:pPr>
                  <a:defRPr sz="1200" b="1">
                    <a:solidFill>
                      <a:schemeClr val="tx1"/>
                    </a:solidFill>
                    <a:latin typeface="Times New Roman" pitchFamily="18"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Sheet1!$A$26:$A$30</c:f>
              <c:strCache>
                <c:ptCount val="5"/>
                <c:pt idx="0">
                  <c:v>XXI</c:v>
                </c:pt>
                <c:pt idx="1">
                  <c:v>XIV</c:v>
                </c:pt>
                <c:pt idx="2">
                  <c:v>XV</c:v>
                </c:pt>
                <c:pt idx="3">
                  <c:v>II</c:v>
                </c:pt>
                <c:pt idx="4">
                  <c:v>II</c:v>
                </c:pt>
              </c:strCache>
            </c:strRef>
          </c:cat>
          <c:val>
            <c:numRef>
              <c:f>Sheet1!$B$26:$B$30</c:f>
              <c:numCache>
                <c:formatCode>General</c:formatCode>
                <c:ptCount val="5"/>
                <c:pt idx="0">
                  <c:v>186.98000000000005</c:v>
                </c:pt>
                <c:pt idx="1">
                  <c:v>147.44999999999999</c:v>
                </c:pt>
                <c:pt idx="2">
                  <c:v>18.459999999999994</c:v>
                </c:pt>
                <c:pt idx="3">
                  <c:v>12</c:v>
                </c:pt>
                <c:pt idx="4">
                  <c:v>4.01</c:v>
                </c:pt>
              </c:numCache>
            </c:numRef>
          </c:val>
          <c:extLst>
            <c:ext xmlns:c16="http://schemas.microsoft.com/office/drawing/2014/chart" uri="{C3380CC4-5D6E-409C-BE32-E72D297353CC}">
              <c16:uniqueId val="{00000001-3E85-4C4A-BF47-0A6C3F92CD67}"/>
            </c:ext>
          </c:extLst>
        </c:ser>
        <c:dLbls>
          <c:showLegendKey val="0"/>
          <c:showVal val="1"/>
          <c:showCatName val="0"/>
          <c:showSerName val="0"/>
          <c:showPercent val="0"/>
          <c:showBubbleSize val="0"/>
        </c:dLbls>
        <c:gapWidth val="35"/>
        <c:gapDepth val="220"/>
        <c:shape val="cylinder"/>
        <c:axId val="130287104"/>
        <c:axId val="130288640"/>
        <c:axId val="0"/>
      </c:bar3DChart>
      <c:catAx>
        <c:axId val="130287104"/>
        <c:scaling>
          <c:orientation val="minMax"/>
        </c:scaling>
        <c:delete val="0"/>
        <c:axPos val="l"/>
        <c:numFmt formatCode="General" sourceLinked="0"/>
        <c:majorTickMark val="none"/>
        <c:minorTickMark val="none"/>
        <c:tickLblPos val="nextTo"/>
        <c:txPr>
          <a:bodyPr/>
          <a:lstStyle/>
          <a:p>
            <a:pPr>
              <a:defRPr sz="1200">
                <a:solidFill>
                  <a:schemeClr val="tx1"/>
                </a:solidFill>
                <a:latin typeface="Times New Roman" pitchFamily="18" charset="0"/>
                <a:cs typeface="Times New Roman" pitchFamily="18" charset="0"/>
              </a:defRPr>
            </a:pPr>
            <a:endParaRPr lang="en-US"/>
          </a:p>
        </c:txPr>
        <c:crossAx val="130288640"/>
        <c:crosses val="autoZero"/>
        <c:auto val="1"/>
        <c:lblAlgn val="ctr"/>
        <c:lblOffset val="100"/>
        <c:noMultiLvlLbl val="0"/>
      </c:catAx>
      <c:valAx>
        <c:axId val="130288640"/>
        <c:scaling>
          <c:orientation val="minMax"/>
        </c:scaling>
        <c:delete val="0"/>
        <c:axPos val="b"/>
        <c:numFmt formatCode="General" sourceLinked="1"/>
        <c:majorTickMark val="none"/>
        <c:minorTickMark val="none"/>
        <c:tickLblPos val="nextTo"/>
        <c:txPr>
          <a:bodyPr/>
          <a:lstStyle/>
          <a:p>
            <a:pPr>
              <a:defRPr>
                <a:latin typeface="Times New Roman" pitchFamily="18" charset="0"/>
                <a:cs typeface="Times New Roman" pitchFamily="18" charset="0"/>
              </a:defRPr>
            </a:pPr>
            <a:endParaRPr lang="en-US"/>
          </a:p>
        </c:txPr>
        <c:crossAx val="130287104"/>
        <c:crosses val="autoZero"/>
        <c:crossBetween val="between"/>
      </c:valAx>
    </c:plotArea>
    <c:legend>
      <c:legendPos val="b"/>
      <c:layout/>
      <c:overlay val="0"/>
      <c:txPr>
        <a:bodyPr/>
        <a:lstStyle/>
        <a:p>
          <a:pPr>
            <a:defRPr sz="1200">
              <a:latin typeface="Times New Roman" pitchFamily="18" charset="0"/>
              <a:cs typeface="Times New Roman" pitchFamily="18" charset="0"/>
            </a:defRPr>
          </a:pPr>
          <a:endParaRPr lang="en-US"/>
        </a:p>
      </c:txPr>
    </c:legend>
    <c:plotVisOnly val="1"/>
    <c:dispBlanksAs val="gap"/>
    <c:showDLblsOverMax val="0"/>
  </c:chart>
  <c:spPr>
    <a:noFill/>
    <a:ln>
      <a:noFill/>
    </a:ln>
  </c:sp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11490627464773549"/>
          <c:y val="5.3085875984251955E-2"/>
          <c:w val="0.87888369422572465"/>
          <c:h val="0.72613041338583106"/>
        </c:manualLayout>
      </c:layout>
      <c:barChart>
        <c:barDir val="col"/>
        <c:grouping val="clustered"/>
        <c:varyColors val="0"/>
        <c:ser>
          <c:idx val="0"/>
          <c:order val="0"/>
          <c:tx>
            <c:strRef>
              <c:f>Sheet1!$B$1</c:f>
              <c:strCache>
                <c:ptCount val="1"/>
                <c:pt idx="0">
                  <c:v>Series 1</c:v>
                </c:pt>
              </c:strCache>
            </c:strRef>
          </c:tx>
          <c:invertIfNegative val="0"/>
          <c:dLbls>
            <c:dLbl>
              <c:idx val="0"/>
              <c:layout>
                <c:manualLayout>
                  <c:x val="6.2500000000000134E-3"/>
                  <c:y val="-2.8124999999999987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FFBA-470A-A696-9F7BB3B93AD5}"/>
                </c:ext>
              </c:extLst>
            </c:dLbl>
            <c:dLbl>
              <c:idx val="1"/>
              <c:layout>
                <c:manualLayout>
                  <c:x val="6.2500000000000134E-3"/>
                  <c:y val="-1.874999999999999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FFBA-470A-A696-9F7BB3B93AD5}"/>
                </c:ext>
              </c:extLst>
            </c:dLbl>
            <c:dLbl>
              <c:idx val="2"/>
              <c:layout>
                <c:manualLayout>
                  <c:x val="-7.6388006448121981E-17"/>
                  <c:y val="-1.2500000000000001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FFBA-470A-A696-9F7BB3B93AD5}"/>
                </c:ext>
              </c:extLst>
            </c:dLbl>
            <c:dLbl>
              <c:idx val="3"/>
              <c:layout>
                <c:manualLayout>
                  <c:x val="-4.1666666666666683E-3"/>
                  <c:y val="-1.874999999999999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FFBA-470A-A696-9F7BB3B93AD5}"/>
                </c:ext>
              </c:extLst>
            </c:dLbl>
            <c:spPr>
              <a:noFill/>
              <a:ln>
                <a:noFill/>
              </a:ln>
              <a:effectLst/>
            </c:spPr>
            <c:txPr>
              <a:bodyPr/>
              <a:lstStyle/>
              <a:p>
                <a:pPr>
                  <a:defRPr>
                    <a:latin typeface="Times New Roman" pitchFamily="18"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sistem krvotoka</c:v>
                </c:pt>
                <c:pt idx="1">
                  <c:v>tumori</c:v>
                </c:pt>
                <c:pt idx="2">
                  <c:v>sistem za disanje</c:v>
                </c:pt>
                <c:pt idx="3">
                  <c:v>endokrini sistem</c:v>
                </c:pt>
                <c:pt idx="4">
                  <c:v>sistem za varenje</c:v>
                </c:pt>
              </c:strCache>
            </c:strRef>
          </c:cat>
          <c:val>
            <c:numRef>
              <c:f>Sheet1!$B$2:$B$6</c:f>
              <c:numCache>
                <c:formatCode>General</c:formatCode>
                <c:ptCount val="5"/>
                <c:pt idx="0">
                  <c:v>58.4</c:v>
                </c:pt>
                <c:pt idx="1">
                  <c:v>18.7</c:v>
                </c:pt>
                <c:pt idx="2">
                  <c:v>4.0999999999999996</c:v>
                </c:pt>
                <c:pt idx="3">
                  <c:v>3.2</c:v>
                </c:pt>
                <c:pt idx="4">
                  <c:v>3</c:v>
                </c:pt>
              </c:numCache>
            </c:numRef>
          </c:val>
          <c:extLst>
            <c:ext xmlns:c16="http://schemas.microsoft.com/office/drawing/2014/chart" uri="{C3380CC4-5D6E-409C-BE32-E72D297353CC}">
              <c16:uniqueId val="{00000004-FFBA-470A-A696-9F7BB3B93AD5}"/>
            </c:ext>
          </c:extLst>
        </c:ser>
        <c:ser>
          <c:idx val="1"/>
          <c:order val="1"/>
          <c:tx>
            <c:strRef>
              <c:f>Sheet1!$C$1</c:f>
              <c:strCache>
                <c:ptCount val="1"/>
                <c:pt idx="0">
                  <c:v>%</c:v>
                </c:pt>
              </c:strCache>
            </c:strRef>
          </c:tx>
          <c:invertIfNegative val="0"/>
          <c:cat>
            <c:strRef>
              <c:f>Sheet1!$A$2:$A$6</c:f>
              <c:strCache>
                <c:ptCount val="5"/>
                <c:pt idx="0">
                  <c:v>sistem krvotoka</c:v>
                </c:pt>
                <c:pt idx="1">
                  <c:v>tumori</c:v>
                </c:pt>
                <c:pt idx="2">
                  <c:v>sistem za disanje</c:v>
                </c:pt>
                <c:pt idx="3">
                  <c:v>endokrini sistem</c:v>
                </c:pt>
                <c:pt idx="4">
                  <c:v>sistem za varenje</c:v>
                </c:pt>
              </c:strCache>
            </c:strRef>
          </c:cat>
          <c:val>
            <c:numRef>
              <c:f>Sheet1!$C$2:$C$6</c:f>
              <c:numCache>
                <c:formatCode>General</c:formatCode>
                <c:ptCount val="5"/>
              </c:numCache>
            </c:numRef>
          </c:val>
          <c:extLst>
            <c:ext xmlns:c16="http://schemas.microsoft.com/office/drawing/2014/chart" uri="{C3380CC4-5D6E-409C-BE32-E72D297353CC}">
              <c16:uniqueId val="{00000005-FFBA-470A-A696-9F7BB3B93AD5}"/>
            </c:ext>
          </c:extLst>
        </c:ser>
        <c:dLbls>
          <c:showLegendKey val="0"/>
          <c:showVal val="0"/>
          <c:showCatName val="0"/>
          <c:showSerName val="0"/>
          <c:showPercent val="0"/>
          <c:showBubbleSize val="0"/>
        </c:dLbls>
        <c:gapWidth val="150"/>
        <c:axId val="130190720"/>
        <c:axId val="130323584"/>
      </c:barChart>
      <c:catAx>
        <c:axId val="130190720"/>
        <c:scaling>
          <c:orientation val="minMax"/>
        </c:scaling>
        <c:delete val="0"/>
        <c:axPos val="b"/>
        <c:numFmt formatCode="General" sourceLinked="0"/>
        <c:majorTickMark val="out"/>
        <c:minorTickMark val="none"/>
        <c:tickLblPos val="nextTo"/>
        <c:crossAx val="130323584"/>
        <c:crosses val="autoZero"/>
        <c:auto val="1"/>
        <c:lblAlgn val="ctr"/>
        <c:lblOffset val="100"/>
        <c:noMultiLvlLbl val="0"/>
      </c:catAx>
      <c:valAx>
        <c:axId val="130323584"/>
        <c:scaling>
          <c:orientation val="minMax"/>
        </c:scaling>
        <c:delete val="0"/>
        <c:axPos val="l"/>
        <c:numFmt formatCode="General" sourceLinked="1"/>
        <c:majorTickMark val="out"/>
        <c:minorTickMark val="none"/>
        <c:tickLblPos val="nextTo"/>
        <c:txPr>
          <a:bodyPr/>
          <a:lstStyle/>
          <a:p>
            <a:pPr>
              <a:defRPr>
                <a:latin typeface="Times New Roman" pitchFamily="18" charset="0"/>
                <a:cs typeface="Times New Roman" pitchFamily="18" charset="0"/>
              </a:defRPr>
            </a:pPr>
            <a:endParaRPr lang="en-US"/>
          </a:p>
        </c:txPr>
        <c:crossAx val="13019072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A3D7F0-721E-4C31-BEF6-E3A9194A9198}" type="datetimeFigureOut">
              <a:rPr lang="en-US" smtClean="0"/>
              <a:pPr/>
              <a:t>9/13/2023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5374CD-492B-45F3-8AC6-CA76861E1D20}" type="slidenum">
              <a:rPr lang="en-US" smtClean="0"/>
              <a:pPr/>
              <a:t>‹#›</a:t>
            </a:fld>
            <a:endParaRPr lang="en-US"/>
          </a:p>
        </p:txBody>
      </p:sp>
    </p:spTree>
    <p:extLst>
      <p:ext uri="{BB962C8B-B14F-4D97-AF65-F5344CB8AC3E}">
        <p14:creationId xmlns:p14="http://schemas.microsoft.com/office/powerpoint/2010/main" val="19216339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5374CD-492B-45F3-8AC6-CA76861E1D20}" type="slidenum">
              <a:rPr lang="en-US" smtClean="0"/>
              <a:pPr/>
              <a:t>8</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mtClean="0"/>
              <a:t>Maternalna</a:t>
            </a:r>
            <a:r>
              <a:rPr lang="sr-Latn-RS" baseline="0" smtClean="0"/>
              <a:t> smrtnost koristi se kao pokazatelj funkcionisanja bolnica, odnosno kao pokazatelj kvaliteta rada</a:t>
            </a:r>
            <a:endParaRPr lang="en-US"/>
          </a:p>
        </p:txBody>
      </p:sp>
      <p:sp>
        <p:nvSpPr>
          <p:cNvPr id="4" name="Slide Number Placeholder 3"/>
          <p:cNvSpPr>
            <a:spLocks noGrp="1"/>
          </p:cNvSpPr>
          <p:nvPr>
            <p:ph type="sldNum" sz="quarter" idx="10"/>
          </p:nvPr>
        </p:nvSpPr>
        <p:spPr/>
        <p:txBody>
          <a:bodyPr/>
          <a:lstStyle/>
          <a:p>
            <a:fld id="{9C5374CD-492B-45F3-8AC6-CA76861E1D20}" type="slidenum">
              <a:rPr lang="en-US" smtClean="0"/>
              <a:pPr/>
              <a:t>24</a:t>
            </a:fld>
            <a:endParaRPr lang="en-US"/>
          </a:p>
        </p:txBody>
      </p:sp>
    </p:spTree>
    <p:extLst>
      <p:ext uri="{BB962C8B-B14F-4D97-AF65-F5344CB8AC3E}">
        <p14:creationId xmlns:p14="http://schemas.microsoft.com/office/powerpoint/2010/main" val="468876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5374CD-492B-45F3-8AC6-CA76861E1D20}" type="slidenum">
              <a:rPr lang="en-US" smtClean="0"/>
              <a:pPr/>
              <a:t>25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ru-RU" sz="2000" b="0" i="0" u="none" strike="noStrike" kern="0" cap="none" spc="0" normalizeH="0" baseline="0" noProof="0" dirty="0" smtClean="0">
                <a:ln>
                  <a:noFill/>
                </a:ln>
                <a:solidFill>
                  <a:srgbClr val="000000"/>
                </a:solidFill>
                <a:effectLst>
                  <a:outerShdw blurRad="38100" dist="38100" dir="2700000" algn="tl">
                    <a:srgbClr val="C0C0C0"/>
                  </a:outerShdw>
                </a:effectLst>
                <a:uLnTx/>
                <a:uFillTx/>
                <a:latin typeface="Verdana"/>
                <a:ea typeface="+mn-ea"/>
                <a:cs typeface="+mn-cs"/>
              </a:rPr>
              <a:t>Старење најмногољудније кинеске популације нпр. јако се одражава на светски тренд, јер ће пројектованих 194 милиона кинеских становника старијих од 65 година у 2025. увелико превазићи број Европљана исте старости (152 милиона).</a:t>
            </a:r>
          </a:p>
          <a:p>
            <a:endParaRPr lang="sr-Cyrl-RS" dirty="0"/>
          </a:p>
        </p:txBody>
      </p:sp>
      <p:sp>
        <p:nvSpPr>
          <p:cNvPr id="4" name="Slide Number Placeholder 3"/>
          <p:cNvSpPr>
            <a:spLocks noGrp="1"/>
          </p:cNvSpPr>
          <p:nvPr>
            <p:ph type="sldNum" sz="quarter" idx="10"/>
          </p:nvPr>
        </p:nvSpPr>
        <p:spPr/>
        <p:txBody>
          <a:bodyPr/>
          <a:lstStyle/>
          <a:p>
            <a:fld id="{51070EF0-9B9C-4697-ACD2-253574A455FD}"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34950942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Cyrl-RS" dirty="0" smtClean="0"/>
              <a:t>До 2020. године</a:t>
            </a:r>
            <a:r>
              <a:rPr lang="sr-Cyrl-RS" baseline="0" dirty="0" smtClean="0"/>
              <a:t> удео припадника категорије 65 и више година ће превазићи удео популације млађе од 5 година, због пада наталитета и продужења људског живота.</a:t>
            </a:r>
            <a:r>
              <a:rPr lang="en-US" baseline="0" dirty="0" smtClean="0"/>
              <a:t> </a:t>
            </a:r>
            <a:r>
              <a:rPr lang="sr-Cyrl-RS" sz="1200" b="0" i="0" u="none" strike="noStrike" kern="1200" baseline="0" dirty="0" smtClean="0">
                <a:solidFill>
                  <a:schemeClr val="tx1"/>
                </a:solidFill>
                <a:latin typeface="+mn-lt"/>
                <a:ea typeface="+mn-ea"/>
                <a:cs typeface="+mn-cs"/>
              </a:rPr>
              <a:t>Први пут у</a:t>
            </a:r>
            <a:r>
              <a:rPr lang="en-US" sz="1200" b="0" i="0" u="none" strike="noStrike" kern="1200" baseline="0" dirty="0" smtClean="0">
                <a:solidFill>
                  <a:schemeClr val="tx1"/>
                </a:solidFill>
                <a:latin typeface="+mn-lt"/>
                <a:ea typeface="+mn-ea"/>
                <a:cs typeface="+mn-cs"/>
              </a:rPr>
              <a:t> </a:t>
            </a:r>
            <a:r>
              <a:rPr lang="sr-Cyrl-RS" sz="1200" b="0" i="0" u="none" strike="noStrike" kern="1200" baseline="0" dirty="0" smtClean="0">
                <a:solidFill>
                  <a:schemeClr val="tx1"/>
                </a:solidFill>
                <a:latin typeface="+mn-lt"/>
                <a:ea typeface="+mn-ea"/>
                <a:cs typeface="+mn-cs"/>
              </a:rPr>
              <a:t>„демографској историји‘‘број старог становништва је надмашио број</a:t>
            </a:r>
            <a:r>
              <a:rPr lang="en-US" sz="1200" b="0" i="0" u="none" strike="noStrike" kern="1200" baseline="0" dirty="0" smtClean="0">
                <a:solidFill>
                  <a:schemeClr val="tx1"/>
                </a:solidFill>
                <a:latin typeface="+mn-lt"/>
                <a:ea typeface="+mn-ea"/>
                <a:cs typeface="+mn-cs"/>
              </a:rPr>
              <a:t> </a:t>
            </a:r>
            <a:r>
              <a:rPr lang="sr-Cyrl-RS" sz="1200" b="0" i="0" u="none" strike="noStrike" kern="1200" baseline="0" dirty="0" smtClean="0">
                <a:solidFill>
                  <a:schemeClr val="tx1"/>
                </a:solidFill>
                <a:latin typeface="+mn-lt"/>
                <a:ea typeface="+mn-ea"/>
                <a:cs typeface="+mn-cs"/>
              </a:rPr>
              <a:t>младих.</a:t>
            </a:r>
            <a:endParaRPr lang="en-US" dirty="0"/>
          </a:p>
        </p:txBody>
      </p:sp>
      <p:sp>
        <p:nvSpPr>
          <p:cNvPr id="4" name="Slide Number Placeholder 3"/>
          <p:cNvSpPr>
            <a:spLocks noGrp="1"/>
          </p:cNvSpPr>
          <p:nvPr>
            <p:ph type="sldNum" sz="quarter" idx="10"/>
          </p:nvPr>
        </p:nvSpPr>
        <p:spPr/>
        <p:txBody>
          <a:bodyPr/>
          <a:lstStyle/>
          <a:p>
            <a:fld id="{51070EF0-9B9C-4697-ACD2-253574A455FD}"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13680481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ChangeArrowheads="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RS" altLang="en-US" smtClean="0"/>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Verdana" pitchFamily="34" charset="0"/>
              </a:defRPr>
            </a:lvl1pPr>
            <a:lvl2pPr marL="742950" indent="-285750">
              <a:defRPr sz="2000">
                <a:solidFill>
                  <a:schemeClr val="tx1"/>
                </a:solidFill>
                <a:latin typeface="Verdana" pitchFamily="34" charset="0"/>
              </a:defRPr>
            </a:lvl2pPr>
            <a:lvl3pPr marL="1143000" indent="-228600">
              <a:defRPr sz="2000">
                <a:solidFill>
                  <a:schemeClr val="tx1"/>
                </a:solidFill>
                <a:latin typeface="Verdana" pitchFamily="34" charset="0"/>
              </a:defRPr>
            </a:lvl3pPr>
            <a:lvl4pPr marL="1600200" indent="-228600">
              <a:defRPr sz="2000">
                <a:solidFill>
                  <a:schemeClr val="tx1"/>
                </a:solidFill>
                <a:latin typeface="Verdana" pitchFamily="34" charset="0"/>
              </a:defRPr>
            </a:lvl4pPr>
            <a:lvl5pPr marL="2057400" indent="-228600">
              <a:defRPr sz="2000">
                <a:solidFill>
                  <a:schemeClr val="tx1"/>
                </a:solidFill>
                <a:latin typeface="Verdana" pitchFamily="34" charset="0"/>
              </a:defRPr>
            </a:lvl5pPr>
            <a:lvl6pPr marL="2514600" indent="-228600" eaLnBrk="0" fontAlgn="base" hangingPunct="0">
              <a:spcBef>
                <a:spcPct val="0"/>
              </a:spcBef>
              <a:spcAft>
                <a:spcPct val="0"/>
              </a:spcAft>
              <a:defRPr sz="2000">
                <a:solidFill>
                  <a:schemeClr val="tx1"/>
                </a:solidFill>
                <a:latin typeface="Verdana" pitchFamily="34" charset="0"/>
              </a:defRPr>
            </a:lvl6pPr>
            <a:lvl7pPr marL="2971800" indent="-228600" eaLnBrk="0" fontAlgn="base" hangingPunct="0">
              <a:spcBef>
                <a:spcPct val="0"/>
              </a:spcBef>
              <a:spcAft>
                <a:spcPct val="0"/>
              </a:spcAft>
              <a:defRPr sz="2000">
                <a:solidFill>
                  <a:schemeClr val="tx1"/>
                </a:solidFill>
                <a:latin typeface="Verdana" pitchFamily="34" charset="0"/>
              </a:defRPr>
            </a:lvl7pPr>
            <a:lvl8pPr marL="3429000" indent="-228600" eaLnBrk="0" fontAlgn="base" hangingPunct="0">
              <a:spcBef>
                <a:spcPct val="0"/>
              </a:spcBef>
              <a:spcAft>
                <a:spcPct val="0"/>
              </a:spcAft>
              <a:defRPr sz="2000">
                <a:solidFill>
                  <a:schemeClr val="tx1"/>
                </a:solidFill>
                <a:latin typeface="Verdana" pitchFamily="34" charset="0"/>
              </a:defRPr>
            </a:lvl8pPr>
            <a:lvl9pPr marL="3886200" indent="-228600" eaLnBrk="0" fontAlgn="base" hangingPunct="0">
              <a:spcBef>
                <a:spcPct val="0"/>
              </a:spcBef>
              <a:spcAft>
                <a:spcPct val="0"/>
              </a:spcAft>
              <a:defRPr sz="2000">
                <a:solidFill>
                  <a:schemeClr val="tx1"/>
                </a:solidFill>
                <a:latin typeface="Verdana" pitchFamily="34" charset="0"/>
              </a:defRPr>
            </a:lvl9pPr>
          </a:lstStyle>
          <a:p>
            <a:fld id="{9666EBF5-6947-42EB-830C-CCB932CE771D}" type="slidenum">
              <a:rPr lang="en-US" altLang="en-US" sz="1200">
                <a:solidFill>
                  <a:prstClr val="black"/>
                </a:solidFill>
                <a:latin typeface="Arial" charset="0"/>
              </a:rPr>
              <a:pPr/>
              <a:t>34</a:t>
            </a:fld>
            <a:endParaRPr lang="en-US" altLang="en-US" sz="1200">
              <a:solidFill>
                <a:prstClr val="black"/>
              </a:solidFill>
              <a:latin typeface="Arial" charset="0"/>
            </a:endParaRPr>
          </a:p>
        </p:txBody>
      </p:sp>
    </p:spTree>
    <p:extLst>
      <p:ext uri="{BB962C8B-B14F-4D97-AF65-F5344CB8AC3E}">
        <p14:creationId xmlns:p14="http://schemas.microsoft.com/office/powerpoint/2010/main" val="14176331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Cyrl-RS" dirty="0"/>
          </a:p>
        </p:txBody>
      </p:sp>
      <p:sp>
        <p:nvSpPr>
          <p:cNvPr id="4" name="Slide Number Placeholder 3"/>
          <p:cNvSpPr>
            <a:spLocks noGrp="1"/>
          </p:cNvSpPr>
          <p:nvPr>
            <p:ph type="sldNum" sz="quarter" idx="10"/>
          </p:nvPr>
        </p:nvSpPr>
        <p:spPr/>
        <p:txBody>
          <a:bodyPr/>
          <a:lstStyle/>
          <a:p>
            <a:fld id="{51070EF0-9B9C-4697-ACD2-253574A455FD}"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9605276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Regije sveta variraju u fazama</a:t>
            </a:r>
            <a:r>
              <a:rPr lang="en-US" baseline="0" dirty="0" smtClean="0"/>
              <a:t> demografske tranzicije. </a:t>
            </a:r>
            <a:r>
              <a:rPr lang="ru-RU" dirty="0" smtClean="0"/>
              <a:t>Европу насељава најстарије становништво. Стари су у њој још средином 20. века учествовали са 8,2%, почетком 21. века са 14,8%, док ће тенденције демографског старења повећати њихову партиципацију у 2050. години на 20,8% (УН, 2009). </a:t>
            </a:r>
          </a:p>
          <a:p>
            <a:pPr>
              <a:defRPr/>
            </a:pPr>
            <a:r>
              <a:rPr lang="ru-RU" dirty="0" smtClean="0"/>
              <a:t>Са изузетком Јапана, све остале демографски најстарије земље света су европске. Међу њима је и Србија са 1 250 316 становника старијих од 65 година, који чине 17,4% укупног становништва. </a:t>
            </a:r>
            <a:endParaRPr lang="en-US" dirty="0" smtClean="0"/>
          </a:p>
          <a:p>
            <a:endParaRPr lang="sr-Cyrl-RS" dirty="0"/>
          </a:p>
        </p:txBody>
      </p:sp>
      <p:sp>
        <p:nvSpPr>
          <p:cNvPr id="4" name="Slide Number Placeholder 3"/>
          <p:cNvSpPr>
            <a:spLocks noGrp="1"/>
          </p:cNvSpPr>
          <p:nvPr>
            <p:ph type="sldNum" sz="quarter" idx="10"/>
          </p:nvPr>
        </p:nvSpPr>
        <p:spPr/>
        <p:txBody>
          <a:bodyPr/>
          <a:lstStyle/>
          <a:p>
            <a:fld id="{51070EF0-9B9C-4697-ACD2-253574A455FD}"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38858293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Cyrl-RS" sz="1200" kern="1200" dirty="0" smtClean="0">
                <a:solidFill>
                  <a:schemeClr val="tx1"/>
                </a:solidFill>
                <a:effectLst/>
                <a:latin typeface="+mn-lt"/>
                <a:ea typeface="+mn-ea"/>
                <a:cs typeface="+mn-cs"/>
              </a:rPr>
              <a:t>У 2015. ниво фертилитета је близу или испод нивоа просте репродукције у свим регионима света, са изузетком Африке. У развијеним земљама тај показатељ је знатно нижи од светског просека и износи 1,6. У Азији и Латинској Америци, са друге стране, одиграо се скорији, али бржи пад фертилитета него у Европи. Свеобухватна стопа укупног фертилитета у Азији и Латинској Америци смањила се за 50% (са 6 на 3 детета по жени) током периода од 1965. до 1995. године. У 2015. години, просечна стопа укупног фертилитета је на нивоу просте замене (2,1) и предвиђа се да ће се пад наставити и током наредних 35 година до 2050. године, мада смањеном брзином </a:t>
            </a:r>
            <a:endParaRPr lang="sr-Cyrl-RS" dirty="0"/>
          </a:p>
        </p:txBody>
      </p:sp>
      <p:sp>
        <p:nvSpPr>
          <p:cNvPr id="4" name="Slide Number Placeholder 3"/>
          <p:cNvSpPr>
            <a:spLocks noGrp="1"/>
          </p:cNvSpPr>
          <p:nvPr>
            <p:ph type="sldNum" sz="quarter" idx="10"/>
          </p:nvPr>
        </p:nvSpPr>
        <p:spPr/>
        <p:txBody>
          <a:bodyPr/>
          <a:lstStyle/>
          <a:p>
            <a:fld id="{51070EF0-9B9C-4697-ACD2-253574A455FD}"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42312521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fld id="{0B34B1C9-1111-446E-8824-9EC8F1584622}" type="slidenum">
              <a:rPr lang="en-US">
                <a:solidFill>
                  <a:prstClr val="black"/>
                </a:solidFill>
                <a:latin typeface="Arial" pitchFamily="34" charset="0"/>
              </a:rPr>
              <a:pPr/>
              <a:t>49</a:t>
            </a:fld>
            <a:endParaRPr lang="en-US">
              <a:solidFill>
                <a:prstClr val="black"/>
              </a:solidFill>
              <a:latin typeface="Arial" pitchFamily="34" charset="0"/>
            </a:endParaRPr>
          </a:p>
        </p:txBody>
      </p:sp>
      <p:sp>
        <p:nvSpPr>
          <p:cNvPr id="45058"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p>
            <a:pPr algn="r" fontAlgn="base">
              <a:spcBef>
                <a:spcPct val="0"/>
              </a:spcBef>
              <a:spcAft>
                <a:spcPct val="0"/>
              </a:spcAft>
              <a:defRPr/>
            </a:pPr>
            <a:fld id="{59F15684-9B6E-4978-AF1E-B7829B3E4E1C}" type="slidenum">
              <a:rPr lang="hr-HR" sz="1200">
                <a:solidFill>
                  <a:prstClr val="black"/>
                </a:solidFill>
              </a:rPr>
              <a:pPr algn="r" fontAlgn="base">
                <a:spcBef>
                  <a:spcPct val="0"/>
                </a:spcBef>
                <a:spcAft>
                  <a:spcPct val="0"/>
                </a:spcAft>
                <a:defRPr/>
              </a:pPr>
              <a:t>49</a:t>
            </a:fld>
            <a:endParaRPr lang="hr-HR" sz="1200">
              <a:solidFill>
                <a:prstClr val="black"/>
              </a:solidFill>
            </a:endParaRPr>
          </a:p>
        </p:txBody>
      </p:sp>
      <p:sp>
        <p:nvSpPr>
          <p:cNvPr id="49156" name="Rectangle 2"/>
          <p:cNvSpPr>
            <a:spLocks noGrp="1" noRot="1" noChangeAspect="1" noChangeArrowheads="1" noTextEdit="1"/>
          </p:cNvSpPr>
          <p:nvPr>
            <p:ph type="sldImg"/>
          </p:nvPr>
        </p:nvSpPr>
        <p:spPr>
          <a:ln/>
        </p:spPr>
      </p:sp>
      <p:sp>
        <p:nvSpPr>
          <p:cNvPr id="4915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smtClean="0">
              <a:latin typeface="Arial" pitchFamily="34" charset="0"/>
            </a:endParaRPr>
          </a:p>
        </p:txBody>
      </p:sp>
    </p:spTree>
    <p:extLst>
      <p:ext uri="{BB962C8B-B14F-4D97-AF65-F5344CB8AC3E}">
        <p14:creationId xmlns:p14="http://schemas.microsoft.com/office/powerpoint/2010/main" val="23224754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070EF0-9B9C-4697-ACD2-253574A455FD}"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3040703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5374CD-492B-45F3-8AC6-CA76861E1D20}" type="slidenum">
              <a:rPr lang="en-US" smtClean="0"/>
              <a:pPr/>
              <a:t>9</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Kako mo`emo pomo}i starijim osobama da ostanu zdrave i aktivne u dru{tvu a da istovremeno smanjimo tro{kove zdravstvene nege? Dnevni centar za brigu je primer jedne opcije koju na raspolaganju ima lokalna zajednica, a koja starijim osobama daje ve}u nezavisnost dok istovremeno manje optere}uje poreske obveznike.</a:t>
            </a:r>
          </a:p>
          <a:p>
            <a:endParaRPr lang="sr-Cyrl-RS" dirty="0"/>
          </a:p>
        </p:txBody>
      </p:sp>
      <p:sp>
        <p:nvSpPr>
          <p:cNvPr id="4" name="Slide Number Placeholder 3"/>
          <p:cNvSpPr>
            <a:spLocks noGrp="1"/>
          </p:cNvSpPr>
          <p:nvPr>
            <p:ph type="sldNum" sz="quarter" idx="10"/>
          </p:nvPr>
        </p:nvSpPr>
        <p:spPr/>
        <p:txBody>
          <a:bodyPr/>
          <a:lstStyle/>
          <a:p>
            <a:fld id="{51070EF0-9B9C-4697-ACD2-253574A455FD}" type="slidenum">
              <a:rPr 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120376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5374CD-492B-45F3-8AC6-CA76861E1D20}" type="slidenum">
              <a:rPr lang="en-US" smtClean="0"/>
              <a:pPr/>
              <a:t>10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5374CD-492B-45F3-8AC6-CA76861E1D20}" type="slidenum">
              <a:rPr lang="en-US" smtClean="0"/>
              <a:pPr/>
              <a:t>15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a:t>
            </a:r>
            <a:r>
              <a:rPr lang="sr-Latn-RS" smtClean="0"/>
              <a:t>rudnice obolele od hronicnih bolesti i Hiv pozitivne</a:t>
            </a:r>
            <a:r>
              <a:rPr lang="sr-Latn-RS" baseline="0" smtClean="0"/>
              <a:t> trudnice</a:t>
            </a:r>
            <a:endParaRPr lang="en-US"/>
          </a:p>
        </p:txBody>
      </p:sp>
      <p:sp>
        <p:nvSpPr>
          <p:cNvPr id="4" name="Slide Number Placeholder 3"/>
          <p:cNvSpPr>
            <a:spLocks noGrp="1"/>
          </p:cNvSpPr>
          <p:nvPr>
            <p:ph type="sldNum" sz="quarter" idx="10"/>
          </p:nvPr>
        </p:nvSpPr>
        <p:spPr/>
        <p:txBody>
          <a:bodyPr/>
          <a:lstStyle/>
          <a:p>
            <a:fld id="{9C5374CD-492B-45F3-8AC6-CA76861E1D20}" type="slidenum">
              <a:rPr lang="en-US" smtClean="0"/>
              <a:pPr/>
              <a:t>16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5374CD-492B-45F3-8AC6-CA76861E1D20}" type="slidenum">
              <a:rPr lang="en-US" smtClean="0"/>
              <a:pPr/>
              <a:t>17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C5374CD-492B-45F3-8AC6-CA76861E1D20}" type="slidenum">
              <a:rPr lang="en-US" smtClean="0"/>
              <a:pPr/>
              <a:t>18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C5374CD-492B-45F3-8AC6-CA76861E1D20}" type="slidenum">
              <a:rPr lang="en-US" smtClean="0"/>
              <a:pPr/>
              <a:t>19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C5374CD-492B-45F3-8AC6-CA76861E1D20}" type="slidenum">
              <a:rPr lang="en-US" smtClean="0"/>
              <a:pPr/>
              <a:t>22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6A1A89D8-954B-48C1-A184-2C97A83E4AAF}" type="datetimeFigureOut">
              <a:rPr lang="en-US" smtClean="0"/>
              <a:pPr/>
              <a:t>9/13/2023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2385FFAD-9C3B-4E4B-8F52-31608BD336B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A1A89D8-954B-48C1-A184-2C97A83E4AAF}" type="datetimeFigureOut">
              <a:rPr lang="en-US" smtClean="0"/>
              <a:pPr/>
              <a:t>9/13/2023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85FFAD-9C3B-4E4B-8F52-31608BD336B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A1A89D8-954B-48C1-A184-2C97A83E4AAF}" type="datetimeFigureOut">
              <a:rPr lang="en-US" smtClean="0"/>
              <a:pPr/>
              <a:t>9/13/2023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85FFAD-9C3B-4E4B-8F52-31608BD336BC}"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752600" y="304800"/>
            <a:ext cx="7010400" cy="838200"/>
          </a:xfrm>
        </p:spPr>
        <p:txBody>
          <a:bodyPr/>
          <a:lstStyle/>
          <a:p>
            <a:r>
              <a:rPr lang="en-US"/>
              <a:t>Click to edit Master title style</a:t>
            </a:r>
          </a:p>
        </p:txBody>
      </p:sp>
      <p:sp>
        <p:nvSpPr>
          <p:cNvPr id="3" name="Text Placeholder 2"/>
          <p:cNvSpPr>
            <a:spLocks noGrp="1"/>
          </p:cNvSpPr>
          <p:nvPr>
            <p:ph type="body" sz="half" idx="1"/>
          </p:nvPr>
        </p:nvSpPr>
        <p:spPr>
          <a:xfrm>
            <a:off x="1752600" y="1524000"/>
            <a:ext cx="34290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334002" y="1524000"/>
            <a:ext cx="3429000" cy="2209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5334002" y="3886200"/>
            <a:ext cx="3429000" cy="2209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fld id="{A944C560-5079-4BE2-807B-FBAF81B2E5F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4884217"/>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sr-Latn-RS"/>
          </a:p>
        </p:txBody>
      </p:sp>
      <p:sp>
        <p:nvSpPr>
          <p:cNvPr id="3" name="Table Placeholder 2"/>
          <p:cNvSpPr>
            <a:spLocks noGrp="1"/>
          </p:cNvSpPr>
          <p:nvPr>
            <p:ph type="tbl" idx="1"/>
          </p:nvPr>
        </p:nvSpPr>
        <p:spPr>
          <a:xfrm>
            <a:off x="457200" y="1600200"/>
            <a:ext cx="8229600" cy="4495800"/>
          </a:xfrm>
        </p:spPr>
        <p:txBody>
          <a:bodyPr/>
          <a:lstStyle/>
          <a:p>
            <a:pPr lvl="0"/>
            <a:endParaRPr lang="sr-Latn-RS" noProof="0" smtClean="0"/>
          </a:p>
        </p:txBody>
      </p:sp>
      <p:sp>
        <p:nvSpPr>
          <p:cNvPr id="4" name="Rectangle 19"/>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5" name="Rectangle 20"/>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6" name="Rectangle 21"/>
          <p:cNvSpPr>
            <a:spLocks noGrp="1" noChangeArrowheads="1"/>
          </p:cNvSpPr>
          <p:nvPr>
            <p:ph type="sldNum" sz="quarter" idx="12"/>
          </p:nvPr>
        </p:nvSpPr>
        <p:spPr>
          <a:ln/>
        </p:spPr>
        <p:txBody>
          <a:bodyPr/>
          <a:lstStyle>
            <a:lvl1pPr>
              <a:defRPr/>
            </a:lvl1pPr>
          </a:lstStyle>
          <a:p>
            <a:pPr>
              <a:defRPr/>
            </a:pPr>
            <a:fld id="{52B81CA0-2090-43E1-8EB9-EC8AFA2B619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4778533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213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1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2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21"/>
          <p:cNvSpPr>
            <a:spLocks noGrp="1" noChangeArrowheads="1"/>
          </p:cNvSpPr>
          <p:nvPr>
            <p:ph type="sldNum" sz="quarter" idx="12"/>
          </p:nvPr>
        </p:nvSpPr>
        <p:spPr>
          <a:ln/>
        </p:spPr>
        <p:txBody>
          <a:bodyPr/>
          <a:lstStyle>
            <a:lvl1pPr>
              <a:defRPr/>
            </a:lvl1pPr>
          </a:lstStyle>
          <a:p>
            <a:pPr>
              <a:defRPr/>
            </a:pPr>
            <a:fld id="{408C00E6-7ED3-4CF9-8C67-91D71233743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17452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24300"/>
            <a:ext cx="8229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2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21"/>
          <p:cNvSpPr>
            <a:spLocks noGrp="1" noChangeArrowheads="1"/>
          </p:cNvSpPr>
          <p:nvPr>
            <p:ph type="sldNum" sz="quarter" idx="12"/>
          </p:nvPr>
        </p:nvSpPr>
        <p:spPr>
          <a:ln/>
        </p:spPr>
        <p:txBody>
          <a:bodyPr/>
          <a:lstStyle>
            <a:lvl1pPr>
              <a:defRPr/>
            </a:lvl1pPr>
          </a:lstStyle>
          <a:p>
            <a:pPr>
              <a:defRPr/>
            </a:pPr>
            <a:fld id="{8C0282AC-000E-4D00-ABB2-A850CB33A53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931718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24300"/>
            <a:ext cx="8229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2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21"/>
          <p:cNvSpPr>
            <a:spLocks noGrp="1" noChangeArrowheads="1"/>
          </p:cNvSpPr>
          <p:nvPr>
            <p:ph type="sldNum" sz="quarter" idx="12"/>
          </p:nvPr>
        </p:nvSpPr>
        <p:spPr>
          <a:ln/>
        </p:spPr>
        <p:txBody>
          <a:bodyPr/>
          <a:lstStyle>
            <a:lvl1pPr>
              <a:defRPr/>
            </a:lvl1pPr>
          </a:lstStyle>
          <a:p>
            <a:pPr>
              <a:defRPr/>
            </a:pPr>
            <a:fld id="{B3F2C5B3-BE56-4BD4-9D88-3098534F0EA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837770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2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21"/>
          <p:cNvSpPr>
            <a:spLocks noGrp="1" noChangeArrowheads="1"/>
          </p:cNvSpPr>
          <p:nvPr>
            <p:ph type="sldNum" sz="quarter" idx="12"/>
          </p:nvPr>
        </p:nvSpPr>
        <p:spPr>
          <a:ln/>
        </p:spPr>
        <p:txBody>
          <a:bodyPr/>
          <a:lstStyle>
            <a:lvl1pPr>
              <a:defRPr/>
            </a:lvl1pPr>
          </a:lstStyle>
          <a:p>
            <a:pPr>
              <a:defRPr/>
            </a:pPr>
            <a:fld id="{93447893-41C0-45F7-AE66-CA1DB8D8D78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513463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144000" cy="4046538"/>
            <a:chOff x="0" y="1536"/>
            <a:chExt cx="5760" cy="2549"/>
          </a:xfrm>
        </p:grpSpPr>
        <p:sp>
          <p:nvSpPr>
            <p:cNvPr id="5" name="Rectangle 3"/>
            <p:cNvSpPr>
              <a:spLocks noChangeArrowheads="1"/>
            </p:cNvSpPr>
            <p:nvPr userDrawn="1"/>
          </p:nvSpPr>
          <p:spPr bwMode="hidden">
            <a:xfrm rot="-1424751">
              <a:off x="2121" y="2592"/>
              <a:ext cx="3072" cy="384"/>
            </a:xfrm>
            <a:prstGeom prst="rect">
              <a:avLst/>
            </a:prstGeom>
            <a:gradFill rotWithShape="0">
              <a:gsLst>
                <a:gs pos="0">
                  <a:schemeClr val="bg1">
                    <a:gamma/>
                    <a:shade val="94118"/>
                    <a:invGamma/>
                  </a:schemeClr>
                </a:gs>
                <a:gs pos="50000">
                  <a:schemeClr val="bg1"/>
                </a:gs>
                <a:gs pos="100000">
                  <a:schemeClr val="bg1">
                    <a:gamma/>
                    <a:shade val="94118"/>
                    <a:invGamma/>
                  </a:schemeClr>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defRPr/>
              </a:pPr>
              <a:endParaRPr lang="en-US">
                <a:solidFill>
                  <a:srgbClr val="000000"/>
                </a:solidFill>
              </a:endParaRPr>
            </a:p>
          </p:txBody>
        </p:sp>
        <p:sp>
          <p:nvSpPr>
            <p:cNvPr id="6" name="Freeform 4"/>
            <p:cNvSpPr>
              <a:spLocks/>
            </p:cNvSpPr>
            <p:nvPr userDrawn="1"/>
          </p:nvSpPr>
          <p:spPr bwMode="hidden">
            <a:xfrm>
              <a:off x="0" y="2664"/>
              <a:ext cx="2688" cy="1224"/>
            </a:xfrm>
            <a:custGeom>
              <a:avLst/>
              <a:gdLst>
                <a:gd name="T0" fmla="*/ 0 w 2688"/>
                <a:gd name="T1" fmla="*/ 0 h 1224"/>
                <a:gd name="T2" fmla="*/ 960 w 2688"/>
                <a:gd name="T3" fmla="*/ 552 h 1224"/>
                <a:gd name="T4" fmla="*/ 1968 w 2688"/>
                <a:gd name="T5" fmla="*/ 264 h 1224"/>
                <a:gd name="T6" fmla="*/ 2028 w 2688"/>
                <a:gd name="T7" fmla="*/ 270 h 1224"/>
                <a:gd name="T8" fmla="*/ 2661 w 2688"/>
                <a:gd name="T9" fmla="*/ 528 h 1224"/>
                <a:gd name="T10" fmla="*/ 2688 w 2688"/>
                <a:gd name="T11" fmla="*/ 648 h 1224"/>
                <a:gd name="T12" fmla="*/ 2304 w 2688"/>
                <a:gd name="T13" fmla="*/ 1080 h 1224"/>
                <a:gd name="T14" fmla="*/ 1584 w 2688"/>
                <a:gd name="T15" fmla="*/ 1224 h 1224"/>
                <a:gd name="T16" fmla="*/ 1296 w 2688"/>
                <a:gd name="T17" fmla="*/ 936 h 1224"/>
                <a:gd name="T18" fmla="*/ 864 w 2688"/>
                <a:gd name="T19" fmla="*/ 1032 h 1224"/>
                <a:gd name="T20" fmla="*/ 0 w 2688"/>
                <a:gd name="T21" fmla="*/ 552 h 1224"/>
                <a:gd name="T22" fmla="*/ 0 w 2688"/>
                <a:gd name="T23" fmla="*/ 0 h 1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88" h="1224">
                  <a:moveTo>
                    <a:pt x="0" y="0"/>
                  </a:moveTo>
                  <a:lnTo>
                    <a:pt x="960" y="552"/>
                  </a:lnTo>
                  <a:lnTo>
                    <a:pt x="1968" y="264"/>
                  </a:lnTo>
                  <a:lnTo>
                    <a:pt x="2028" y="270"/>
                  </a:lnTo>
                  <a:lnTo>
                    <a:pt x="2661" y="528"/>
                  </a:lnTo>
                  <a:lnTo>
                    <a:pt x="2688" y="648"/>
                  </a:lnTo>
                  <a:lnTo>
                    <a:pt x="2304" y="1080"/>
                  </a:lnTo>
                  <a:lnTo>
                    <a:pt x="1584" y="1224"/>
                  </a:lnTo>
                  <a:lnTo>
                    <a:pt x="1296" y="936"/>
                  </a:lnTo>
                  <a:lnTo>
                    <a:pt x="864" y="1032"/>
                  </a:lnTo>
                  <a:lnTo>
                    <a:pt x="0" y="552"/>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sr-Cyrl-RS" smtClean="0">
                <a:solidFill>
                  <a:srgbClr val="000000"/>
                </a:solidFill>
              </a:endParaRPr>
            </a:p>
          </p:txBody>
        </p:sp>
        <p:sp>
          <p:nvSpPr>
            <p:cNvPr id="7" name="Freeform 5"/>
            <p:cNvSpPr>
              <a:spLocks/>
            </p:cNvSpPr>
            <p:nvPr userDrawn="1"/>
          </p:nvSpPr>
          <p:spPr bwMode="hidden">
            <a:xfrm>
              <a:off x="3359" y="1536"/>
              <a:ext cx="2401" cy="1232"/>
            </a:xfrm>
            <a:custGeom>
              <a:avLst/>
              <a:gdLst>
                <a:gd name="T0" fmla="*/ 2208 w 2401"/>
                <a:gd name="T1" fmla="*/ 15 h 1232"/>
                <a:gd name="T2" fmla="*/ 2088 w 2401"/>
                <a:gd name="T3" fmla="*/ 57 h 1232"/>
                <a:gd name="T4" fmla="*/ 1951 w 2401"/>
                <a:gd name="T5" fmla="*/ 99 h 1232"/>
                <a:gd name="T6" fmla="*/ 1704 w 2401"/>
                <a:gd name="T7" fmla="*/ 135 h 1232"/>
                <a:gd name="T8" fmla="*/ 1314 w 2401"/>
                <a:gd name="T9" fmla="*/ 177 h 1232"/>
                <a:gd name="T10" fmla="*/ 1176 w 2401"/>
                <a:gd name="T11" fmla="*/ 189 h 1232"/>
                <a:gd name="T12" fmla="*/ 1122 w 2401"/>
                <a:gd name="T13" fmla="*/ 195 h 1232"/>
                <a:gd name="T14" fmla="*/ 1075 w 2401"/>
                <a:gd name="T15" fmla="*/ 231 h 1232"/>
                <a:gd name="T16" fmla="*/ 924 w 2401"/>
                <a:gd name="T17" fmla="*/ 321 h 1232"/>
                <a:gd name="T18" fmla="*/ 840 w 2401"/>
                <a:gd name="T19" fmla="*/ 369 h 1232"/>
                <a:gd name="T20" fmla="*/ 630 w 2401"/>
                <a:gd name="T21" fmla="*/ 458 h 1232"/>
                <a:gd name="T22" fmla="*/ 529 w 2401"/>
                <a:gd name="T23" fmla="*/ 500 h 1232"/>
                <a:gd name="T24" fmla="*/ 487 w 2401"/>
                <a:gd name="T25" fmla="*/ 542 h 1232"/>
                <a:gd name="T26" fmla="*/ 457 w 2401"/>
                <a:gd name="T27" fmla="*/ 590 h 1232"/>
                <a:gd name="T28" fmla="*/ 402 w 2401"/>
                <a:gd name="T29" fmla="*/ 638 h 1232"/>
                <a:gd name="T30" fmla="*/ 330 w 2401"/>
                <a:gd name="T31" fmla="*/ 758 h 1232"/>
                <a:gd name="T32" fmla="*/ 312 w 2401"/>
                <a:gd name="T33" fmla="*/ 788 h 1232"/>
                <a:gd name="T34" fmla="*/ 252 w 2401"/>
                <a:gd name="T35" fmla="*/ 824 h 1232"/>
                <a:gd name="T36" fmla="*/ 84 w 2401"/>
                <a:gd name="T37" fmla="*/ 926 h 1232"/>
                <a:gd name="T38" fmla="*/ 0 w 2401"/>
                <a:gd name="T39" fmla="*/ 992 h 1232"/>
                <a:gd name="T40" fmla="*/ 12 w 2401"/>
                <a:gd name="T41" fmla="*/ 1040 h 1232"/>
                <a:gd name="T42" fmla="*/ 132 w 2401"/>
                <a:gd name="T43" fmla="*/ 1034 h 1232"/>
                <a:gd name="T44" fmla="*/ 336 w 2401"/>
                <a:gd name="T45" fmla="*/ 980 h 1232"/>
                <a:gd name="T46" fmla="*/ 529 w 2401"/>
                <a:gd name="T47" fmla="*/ 896 h 1232"/>
                <a:gd name="T48" fmla="*/ 576 w 2401"/>
                <a:gd name="T49" fmla="*/ 872 h 1232"/>
                <a:gd name="T50" fmla="*/ 714 w 2401"/>
                <a:gd name="T51" fmla="*/ 848 h 1232"/>
                <a:gd name="T52" fmla="*/ 966 w 2401"/>
                <a:gd name="T53" fmla="*/ 794 h 1232"/>
                <a:gd name="T54" fmla="*/ 1212 w 2401"/>
                <a:gd name="T55" fmla="*/ 782 h 1232"/>
                <a:gd name="T56" fmla="*/ 1416 w 2401"/>
                <a:gd name="T57" fmla="*/ 872 h 1232"/>
                <a:gd name="T58" fmla="*/ 1464 w 2401"/>
                <a:gd name="T59" fmla="*/ 932 h 1232"/>
                <a:gd name="T60" fmla="*/ 1440 w 2401"/>
                <a:gd name="T61" fmla="*/ 992 h 1232"/>
                <a:gd name="T62" fmla="*/ 1302 w 2401"/>
                <a:gd name="T63" fmla="*/ 1040 h 1232"/>
                <a:gd name="T64" fmla="*/ 1158 w 2401"/>
                <a:gd name="T65" fmla="*/ 1100 h 1232"/>
                <a:gd name="T66" fmla="*/ 1093 w 2401"/>
                <a:gd name="T67" fmla="*/ 1148 h 1232"/>
                <a:gd name="T68" fmla="*/ 1075 w 2401"/>
                <a:gd name="T69" fmla="*/ 1208 h 1232"/>
                <a:gd name="T70" fmla="*/ 1093 w 2401"/>
                <a:gd name="T71" fmla="*/ 1232 h 1232"/>
                <a:gd name="T72" fmla="*/ 1152 w 2401"/>
                <a:gd name="T73" fmla="*/ 1226 h 1232"/>
                <a:gd name="T74" fmla="*/ 1332 w 2401"/>
                <a:gd name="T75" fmla="*/ 1208 h 1232"/>
                <a:gd name="T76" fmla="*/ 1434 w 2401"/>
                <a:gd name="T77" fmla="*/ 1184 h 1232"/>
                <a:gd name="T78" fmla="*/ 1464 w 2401"/>
                <a:gd name="T79" fmla="*/ 1172 h 1232"/>
                <a:gd name="T80" fmla="*/ 1578 w 2401"/>
                <a:gd name="T81" fmla="*/ 1130 h 1232"/>
                <a:gd name="T82" fmla="*/ 1758 w 2401"/>
                <a:gd name="T83" fmla="*/ 1064 h 1232"/>
                <a:gd name="T84" fmla="*/ 1872 w 2401"/>
                <a:gd name="T85" fmla="*/ 962 h 1232"/>
                <a:gd name="T86" fmla="*/ 1986 w 2401"/>
                <a:gd name="T87" fmla="*/ 800 h 1232"/>
                <a:gd name="T88" fmla="*/ 2166 w 2401"/>
                <a:gd name="T89" fmla="*/ 650 h 1232"/>
                <a:gd name="T90" fmla="*/ 2257 w 2401"/>
                <a:gd name="T91" fmla="*/ 590 h 1232"/>
                <a:gd name="T92" fmla="*/ 2400 w 2401"/>
                <a:gd name="T93" fmla="*/ 57 h 12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401" h="1232">
                  <a:moveTo>
                    <a:pt x="2310" y="3"/>
                  </a:moveTo>
                  <a:lnTo>
                    <a:pt x="2280" y="3"/>
                  </a:lnTo>
                  <a:lnTo>
                    <a:pt x="2208" y="15"/>
                  </a:lnTo>
                  <a:lnTo>
                    <a:pt x="2136" y="27"/>
                  </a:lnTo>
                  <a:lnTo>
                    <a:pt x="2112" y="39"/>
                  </a:lnTo>
                  <a:lnTo>
                    <a:pt x="2088" y="57"/>
                  </a:lnTo>
                  <a:lnTo>
                    <a:pt x="2082" y="63"/>
                  </a:lnTo>
                  <a:lnTo>
                    <a:pt x="2076" y="69"/>
                  </a:lnTo>
                  <a:lnTo>
                    <a:pt x="1951" y="99"/>
                  </a:lnTo>
                  <a:lnTo>
                    <a:pt x="1896" y="111"/>
                  </a:lnTo>
                  <a:lnTo>
                    <a:pt x="1836" y="117"/>
                  </a:lnTo>
                  <a:lnTo>
                    <a:pt x="1704" y="135"/>
                  </a:lnTo>
                  <a:lnTo>
                    <a:pt x="1572" y="153"/>
                  </a:lnTo>
                  <a:lnTo>
                    <a:pt x="1434" y="165"/>
                  </a:lnTo>
                  <a:lnTo>
                    <a:pt x="1314" y="177"/>
                  </a:lnTo>
                  <a:lnTo>
                    <a:pt x="1260" y="183"/>
                  </a:lnTo>
                  <a:lnTo>
                    <a:pt x="1212" y="189"/>
                  </a:lnTo>
                  <a:lnTo>
                    <a:pt x="1176" y="189"/>
                  </a:lnTo>
                  <a:lnTo>
                    <a:pt x="1146" y="195"/>
                  </a:lnTo>
                  <a:lnTo>
                    <a:pt x="1128" y="195"/>
                  </a:lnTo>
                  <a:lnTo>
                    <a:pt x="1122" y="195"/>
                  </a:lnTo>
                  <a:lnTo>
                    <a:pt x="1116" y="201"/>
                  </a:lnTo>
                  <a:lnTo>
                    <a:pt x="1105" y="207"/>
                  </a:lnTo>
                  <a:lnTo>
                    <a:pt x="1075" y="231"/>
                  </a:lnTo>
                  <a:lnTo>
                    <a:pt x="1026" y="261"/>
                  </a:lnTo>
                  <a:lnTo>
                    <a:pt x="972" y="291"/>
                  </a:lnTo>
                  <a:lnTo>
                    <a:pt x="924" y="321"/>
                  </a:lnTo>
                  <a:lnTo>
                    <a:pt x="876" y="345"/>
                  </a:lnTo>
                  <a:lnTo>
                    <a:pt x="846" y="363"/>
                  </a:lnTo>
                  <a:lnTo>
                    <a:pt x="840" y="369"/>
                  </a:lnTo>
                  <a:lnTo>
                    <a:pt x="834" y="369"/>
                  </a:lnTo>
                  <a:lnTo>
                    <a:pt x="732" y="417"/>
                  </a:lnTo>
                  <a:lnTo>
                    <a:pt x="630" y="458"/>
                  </a:lnTo>
                  <a:lnTo>
                    <a:pt x="588" y="476"/>
                  </a:lnTo>
                  <a:lnTo>
                    <a:pt x="552" y="488"/>
                  </a:lnTo>
                  <a:lnTo>
                    <a:pt x="529" y="500"/>
                  </a:lnTo>
                  <a:lnTo>
                    <a:pt x="517" y="506"/>
                  </a:lnTo>
                  <a:lnTo>
                    <a:pt x="499" y="524"/>
                  </a:lnTo>
                  <a:lnTo>
                    <a:pt x="487" y="542"/>
                  </a:lnTo>
                  <a:lnTo>
                    <a:pt x="481" y="560"/>
                  </a:lnTo>
                  <a:lnTo>
                    <a:pt x="481" y="578"/>
                  </a:lnTo>
                  <a:lnTo>
                    <a:pt x="457" y="590"/>
                  </a:lnTo>
                  <a:lnTo>
                    <a:pt x="438" y="596"/>
                  </a:lnTo>
                  <a:lnTo>
                    <a:pt x="420" y="614"/>
                  </a:lnTo>
                  <a:lnTo>
                    <a:pt x="402" y="638"/>
                  </a:lnTo>
                  <a:lnTo>
                    <a:pt x="366" y="698"/>
                  </a:lnTo>
                  <a:lnTo>
                    <a:pt x="348" y="728"/>
                  </a:lnTo>
                  <a:lnTo>
                    <a:pt x="330" y="758"/>
                  </a:lnTo>
                  <a:lnTo>
                    <a:pt x="324" y="776"/>
                  </a:lnTo>
                  <a:lnTo>
                    <a:pt x="318" y="782"/>
                  </a:lnTo>
                  <a:lnTo>
                    <a:pt x="312" y="788"/>
                  </a:lnTo>
                  <a:lnTo>
                    <a:pt x="300" y="794"/>
                  </a:lnTo>
                  <a:lnTo>
                    <a:pt x="282" y="806"/>
                  </a:lnTo>
                  <a:lnTo>
                    <a:pt x="252" y="824"/>
                  </a:lnTo>
                  <a:lnTo>
                    <a:pt x="199" y="854"/>
                  </a:lnTo>
                  <a:lnTo>
                    <a:pt x="151" y="884"/>
                  </a:lnTo>
                  <a:lnTo>
                    <a:pt x="84" y="926"/>
                  </a:lnTo>
                  <a:lnTo>
                    <a:pt x="30" y="962"/>
                  </a:lnTo>
                  <a:lnTo>
                    <a:pt x="12" y="974"/>
                  </a:lnTo>
                  <a:lnTo>
                    <a:pt x="0" y="992"/>
                  </a:lnTo>
                  <a:lnTo>
                    <a:pt x="0" y="1004"/>
                  </a:lnTo>
                  <a:lnTo>
                    <a:pt x="0" y="1022"/>
                  </a:lnTo>
                  <a:lnTo>
                    <a:pt x="12" y="1040"/>
                  </a:lnTo>
                  <a:lnTo>
                    <a:pt x="42" y="1046"/>
                  </a:lnTo>
                  <a:lnTo>
                    <a:pt x="84" y="1046"/>
                  </a:lnTo>
                  <a:lnTo>
                    <a:pt x="132" y="1034"/>
                  </a:lnTo>
                  <a:lnTo>
                    <a:pt x="193" y="1022"/>
                  </a:lnTo>
                  <a:lnTo>
                    <a:pt x="264" y="1004"/>
                  </a:lnTo>
                  <a:lnTo>
                    <a:pt x="336" y="980"/>
                  </a:lnTo>
                  <a:lnTo>
                    <a:pt x="408" y="950"/>
                  </a:lnTo>
                  <a:lnTo>
                    <a:pt x="475" y="920"/>
                  </a:lnTo>
                  <a:lnTo>
                    <a:pt x="529" y="896"/>
                  </a:lnTo>
                  <a:lnTo>
                    <a:pt x="564" y="878"/>
                  </a:lnTo>
                  <a:lnTo>
                    <a:pt x="570" y="872"/>
                  </a:lnTo>
                  <a:lnTo>
                    <a:pt x="576" y="872"/>
                  </a:lnTo>
                  <a:lnTo>
                    <a:pt x="606" y="872"/>
                  </a:lnTo>
                  <a:lnTo>
                    <a:pt x="648" y="866"/>
                  </a:lnTo>
                  <a:lnTo>
                    <a:pt x="714" y="848"/>
                  </a:lnTo>
                  <a:lnTo>
                    <a:pt x="793" y="830"/>
                  </a:lnTo>
                  <a:lnTo>
                    <a:pt x="876" y="812"/>
                  </a:lnTo>
                  <a:lnTo>
                    <a:pt x="966" y="794"/>
                  </a:lnTo>
                  <a:lnTo>
                    <a:pt x="1063" y="782"/>
                  </a:lnTo>
                  <a:lnTo>
                    <a:pt x="1152" y="776"/>
                  </a:lnTo>
                  <a:lnTo>
                    <a:pt x="1212" y="782"/>
                  </a:lnTo>
                  <a:lnTo>
                    <a:pt x="1284" y="806"/>
                  </a:lnTo>
                  <a:lnTo>
                    <a:pt x="1357" y="836"/>
                  </a:lnTo>
                  <a:lnTo>
                    <a:pt x="1416" y="872"/>
                  </a:lnTo>
                  <a:lnTo>
                    <a:pt x="1434" y="890"/>
                  </a:lnTo>
                  <a:lnTo>
                    <a:pt x="1452" y="908"/>
                  </a:lnTo>
                  <a:lnTo>
                    <a:pt x="1464" y="932"/>
                  </a:lnTo>
                  <a:lnTo>
                    <a:pt x="1464" y="950"/>
                  </a:lnTo>
                  <a:lnTo>
                    <a:pt x="1458" y="968"/>
                  </a:lnTo>
                  <a:lnTo>
                    <a:pt x="1440" y="992"/>
                  </a:lnTo>
                  <a:lnTo>
                    <a:pt x="1410" y="1004"/>
                  </a:lnTo>
                  <a:lnTo>
                    <a:pt x="1369" y="1022"/>
                  </a:lnTo>
                  <a:lnTo>
                    <a:pt x="1302" y="1040"/>
                  </a:lnTo>
                  <a:lnTo>
                    <a:pt x="1248" y="1064"/>
                  </a:lnTo>
                  <a:lnTo>
                    <a:pt x="1200" y="1082"/>
                  </a:lnTo>
                  <a:lnTo>
                    <a:pt x="1158" y="1100"/>
                  </a:lnTo>
                  <a:lnTo>
                    <a:pt x="1128" y="1118"/>
                  </a:lnTo>
                  <a:lnTo>
                    <a:pt x="1110" y="1130"/>
                  </a:lnTo>
                  <a:lnTo>
                    <a:pt x="1093" y="1148"/>
                  </a:lnTo>
                  <a:lnTo>
                    <a:pt x="1081" y="1160"/>
                  </a:lnTo>
                  <a:lnTo>
                    <a:pt x="1069" y="1190"/>
                  </a:lnTo>
                  <a:lnTo>
                    <a:pt x="1075" y="1208"/>
                  </a:lnTo>
                  <a:lnTo>
                    <a:pt x="1081" y="1220"/>
                  </a:lnTo>
                  <a:lnTo>
                    <a:pt x="1087" y="1226"/>
                  </a:lnTo>
                  <a:lnTo>
                    <a:pt x="1093" y="1232"/>
                  </a:lnTo>
                  <a:lnTo>
                    <a:pt x="1110" y="1232"/>
                  </a:lnTo>
                  <a:lnTo>
                    <a:pt x="1128" y="1226"/>
                  </a:lnTo>
                  <a:lnTo>
                    <a:pt x="1152" y="1226"/>
                  </a:lnTo>
                  <a:lnTo>
                    <a:pt x="1212" y="1220"/>
                  </a:lnTo>
                  <a:lnTo>
                    <a:pt x="1272" y="1214"/>
                  </a:lnTo>
                  <a:lnTo>
                    <a:pt x="1332" y="1208"/>
                  </a:lnTo>
                  <a:lnTo>
                    <a:pt x="1393" y="1196"/>
                  </a:lnTo>
                  <a:lnTo>
                    <a:pt x="1416" y="1190"/>
                  </a:lnTo>
                  <a:lnTo>
                    <a:pt x="1434" y="1184"/>
                  </a:lnTo>
                  <a:lnTo>
                    <a:pt x="1446" y="1178"/>
                  </a:lnTo>
                  <a:lnTo>
                    <a:pt x="1452" y="1178"/>
                  </a:lnTo>
                  <a:lnTo>
                    <a:pt x="1464" y="1172"/>
                  </a:lnTo>
                  <a:lnTo>
                    <a:pt x="1488" y="1166"/>
                  </a:lnTo>
                  <a:lnTo>
                    <a:pt x="1530" y="1148"/>
                  </a:lnTo>
                  <a:lnTo>
                    <a:pt x="1578" y="1130"/>
                  </a:lnTo>
                  <a:lnTo>
                    <a:pt x="1681" y="1094"/>
                  </a:lnTo>
                  <a:lnTo>
                    <a:pt x="1722" y="1076"/>
                  </a:lnTo>
                  <a:lnTo>
                    <a:pt x="1758" y="1064"/>
                  </a:lnTo>
                  <a:lnTo>
                    <a:pt x="1812" y="1040"/>
                  </a:lnTo>
                  <a:lnTo>
                    <a:pt x="1848" y="1004"/>
                  </a:lnTo>
                  <a:lnTo>
                    <a:pt x="1872" y="962"/>
                  </a:lnTo>
                  <a:lnTo>
                    <a:pt x="1890" y="932"/>
                  </a:lnTo>
                  <a:lnTo>
                    <a:pt x="1932" y="866"/>
                  </a:lnTo>
                  <a:lnTo>
                    <a:pt x="1986" y="800"/>
                  </a:lnTo>
                  <a:lnTo>
                    <a:pt x="2046" y="740"/>
                  </a:lnTo>
                  <a:lnTo>
                    <a:pt x="2112" y="692"/>
                  </a:lnTo>
                  <a:lnTo>
                    <a:pt x="2166" y="650"/>
                  </a:lnTo>
                  <a:lnTo>
                    <a:pt x="2214" y="620"/>
                  </a:lnTo>
                  <a:lnTo>
                    <a:pt x="2244" y="596"/>
                  </a:lnTo>
                  <a:lnTo>
                    <a:pt x="2257" y="590"/>
                  </a:lnTo>
                  <a:lnTo>
                    <a:pt x="2400" y="518"/>
                  </a:lnTo>
                  <a:lnTo>
                    <a:pt x="2400" y="57"/>
                  </a:lnTo>
                  <a:lnTo>
                    <a:pt x="2401" y="0"/>
                  </a:lnTo>
                  <a:lnTo>
                    <a:pt x="2310" y="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sr-Cyrl-RS" smtClean="0">
                <a:solidFill>
                  <a:srgbClr val="000000"/>
                </a:solidFill>
              </a:endParaRPr>
            </a:p>
          </p:txBody>
        </p:sp>
        <p:sp>
          <p:nvSpPr>
            <p:cNvPr id="8" name="Freeform 6"/>
            <p:cNvSpPr>
              <a:spLocks/>
            </p:cNvSpPr>
            <p:nvPr userDrawn="1"/>
          </p:nvSpPr>
          <p:spPr bwMode="hidden">
            <a:xfrm>
              <a:off x="3792" y="1536"/>
              <a:ext cx="1968" cy="762"/>
            </a:xfrm>
            <a:custGeom>
              <a:avLst/>
              <a:gdLst>
                <a:gd name="T0" fmla="*/ 965 w 1968"/>
                <a:gd name="T1" fmla="*/ 165 h 762"/>
                <a:gd name="T2" fmla="*/ 696 w 1968"/>
                <a:gd name="T3" fmla="*/ 200 h 762"/>
                <a:gd name="T4" fmla="*/ 693 w 1968"/>
                <a:gd name="T5" fmla="*/ 237 h 762"/>
                <a:gd name="T6" fmla="*/ 924 w 1968"/>
                <a:gd name="T7" fmla="*/ 258 h 762"/>
                <a:gd name="T8" fmla="*/ 993 w 1968"/>
                <a:gd name="T9" fmla="*/ 267 h 762"/>
                <a:gd name="T10" fmla="*/ 681 w 1968"/>
                <a:gd name="T11" fmla="*/ 291 h 762"/>
                <a:gd name="T12" fmla="*/ 633 w 1968"/>
                <a:gd name="T13" fmla="*/ 309 h 762"/>
                <a:gd name="T14" fmla="*/ 645 w 1968"/>
                <a:gd name="T15" fmla="*/ 336 h 762"/>
                <a:gd name="T16" fmla="*/ 672 w 1968"/>
                <a:gd name="T17" fmla="*/ 351 h 762"/>
                <a:gd name="T18" fmla="*/ 984 w 1968"/>
                <a:gd name="T19" fmla="*/ 333 h 762"/>
                <a:gd name="T20" fmla="*/ 1080 w 1968"/>
                <a:gd name="T21" fmla="*/ 357 h 762"/>
                <a:gd name="T22" fmla="*/ 624 w 1968"/>
                <a:gd name="T23" fmla="*/ 492 h 762"/>
                <a:gd name="T24" fmla="*/ 616 w 1968"/>
                <a:gd name="T25" fmla="*/ 536 h 762"/>
                <a:gd name="T26" fmla="*/ 8 w 1968"/>
                <a:gd name="T27" fmla="*/ 724 h 762"/>
                <a:gd name="T28" fmla="*/ 0 w 1968"/>
                <a:gd name="T29" fmla="*/ 756 h 762"/>
                <a:gd name="T30" fmla="*/ 27 w 1968"/>
                <a:gd name="T31" fmla="*/ 762 h 762"/>
                <a:gd name="T32" fmla="*/ 664 w 1968"/>
                <a:gd name="T33" fmla="*/ 564 h 762"/>
                <a:gd name="T34" fmla="*/ 856 w 1968"/>
                <a:gd name="T35" fmla="*/ 600 h 762"/>
                <a:gd name="T36" fmla="*/ 1158 w 1968"/>
                <a:gd name="T37" fmla="*/ 507 h 762"/>
                <a:gd name="T38" fmla="*/ 1434 w 1968"/>
                <a:gd name="T39" fmla="*/ 465 h 762"/>
                <a:gd name="T40" fmla="*/ 1572 w 1968"/>
                <a:gd name="T41" fmla="*/ 368 h 762"/>
                <a:gd name="T42" fmla="*/ 1712 w 1968"/>
                <a:gd name="T43" fmla="*/ 340 h 762"/>
                <a:gd name="T44" fmla="*/ 1856 w 1968"/>
                <a:gd name="T45" fmla="*/ 328 h 762"/>
                <a:gd name="T46" fmla="*/ 1968 w 1968"/>
                <a:gd name="T47" fmla="*/ 330 h 762"/>
                <a:gd name="T48" fmla="*/ 1968 w 1968"/>
                <a:gd name="T49" fmla="*/ 0 h 762"/>
                <a:gd name="T50" fmla="*/ 1934 w 1968"/>
                <a:gd name="T51" fmla="*/ 3 h 762"/>
                <a:gd name="T52" fmla="*/ 1832 w 1968"/>
                <a:gd name="T53" fmla="*/ 5 h 762"/>
                <a:gd name="T54" fmla="*/ 1682 w 1968"/>
                <a:gd name="T55" fmla="*/ 35 h 762"/>
                <a:gd name="T56" fmla="*/ 1643 w 1968"/>
                <a:gd name="T57" fmla="*/ 72 h 762"/>
                <a:gd name="T58" fmla="*/ 1392 w 1968"/>
                <a:gd name="T59" fmla="*/ 119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68" h="762">
                  <a:moveTo>
                    <a:pt x="965" y="165"/>
                  </a:moveTo>
                  <a:lnTo>
                    <a:pt x="696" y="200"/>
                  </a:lnTo>
                  <a:lnTo>
                    <a:pt x="693" y="237"/>
                  </a:lnTo>
                  <a:lnTo>
                    <a:pt x="924" y="258"/>
                  </a:lnTo>
                  <a:lnTo>
                    <a:pt x="993" y="267"/>
                  </a:lnTo>
                  <a:lnTo>
                    <a:pt x="681" y="291"/>
                  </a:lnTo>
                  <a:lnTo>
                    <a:pt x="633" y="309"/>
                  </a:lnTo>
                  <a:lnTo>
                    <a:pt x="645" y="336"/>
                  </a:lnTo>
                  <a:lnTo>
                    <a:pt x="672" y="351"/>
                  </a:lnTo>
                  <a:lnTo>
                    <a:pt x="984" y="333"/>
                  </a:lnTo>
                  <a:lnTo>
                    <a:pt x="1080" y="357"/>
                  </a:lnTo>
                  <a:lnTo>
                    <a:pt x="624" y="492"/>
                  </a:lnTo>
                  <a:lnTo>
                    <a:pt x="616" y="536"/>
                  </a:lnTo>
                  <a:lnTo>
                    <a:pt x="8" y="724"/>
                  </a:lnTo>
                  <a:lnTo>
                    <a:pt x="0" y="756"/>
                  </a:lnTo>
                  <a:lnTo>
                    <a:pt x="27" y="762"/>
                  </a:lnTo>
                  <a:lnTo>
                    <a:pt x="664" y="564"/>
                  </a:lnTo>
                  <a:lnTo>
                    <a:pt x="856" y="600"/>
                  </a:lnTo>
                  <a:lnTo>
                    <a:pt x="1158" y="507"/>
                  </a:lnTo>
                  <a:lnTo>
                    <a:pt x="1434" y="465"/>
                  </a:lnTo>
                  <a:lnTo>
                    <a:pt x="1572" y="368"/>
                  </a:lnTo>
                  <a:lnTo>
                    <a:pt x="1712" y="340"/>
                  </a:lnTo>
                  <a:lnTo>
                    <a:pt x="1856" y="328"/>
                  </a:lnTo>
                  <a:lnTo>
                    <a:pt x="1968" y="330"/>
                  </a:lnTo>
                  <a:lnTo>
                    <a:pt x="1968" y="0"/>
                  </a:lnTo>
                  <a:lnTo>
                    <a:pt x="1934" y="3"/>
                  </a:lnTo>
                  <a:lnTo>
                    <a:pt x="1832" y="5"/>
                  </a:lnTo>
                  <a:lnTo>
                    <a:pt x="1682" y="35"/>
                  </a:lnTo>
                  <a:lnTo>
                    <a:pt x="1643" y="72"/>
                  </a:lnTo>
                  <a:lnTo>
                    <a:pt x="1392" y="119"/>
                  </a:lnTo>
                </a:path>
              </a:pathLst>
            </a:custGeom>
            <a:gradFill rotWithShape="0">
              <a:gsLst>
                <a:gs pos="0">
                  <a:schemeClr val="bg2">
                    <a:gamma/>
                    <a:tint val="81961"/>
                    <a:invGamma/>
                  </a:schemeClr>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defRPr/>
              </a:pPr>
              <a:endParaRPr lang="en-US">
                <a:solidFill>
                  <a:srgbClr val="000000"/>
                </a:solidFill>
              </a:endParaRPr>
            </a:p>
          </p:txBody>
        </p:sp>
        <p:sp>
          <p:nvSpPr>
            <p:cNvPr id="9" name="Freeform 7"/>
            <p:cNvSpPr>
              <a:spLocks/>
            </p:cNvSpPr>
            <p:nvPr userDrawn="1"/>
          </p:nvSpPr>
          <p:spPr bwMode="hidden">
            <a:xfrm>
              <a:off x="3599" y="2477"/>
              <a:ext cx="186" cy="120"/>
            </a:xfrm>
            <a:custGeom>
              <a:avLst/>
              <a:gdLst>
                <a:gd name="T0" fmla="*/ 186 w 185"/>
                <a:gd name="T1" fmla="*/ 0 h 120"/>
                <a:gd name="T2" fmla="*/ 186 w 185"/>
                <a:gd name="T3" fmla="*/ 6 h 120"/>
                <a:gd name="T4" fmla="*/ 186 w 185"/>
                <a:gd name="T5" fmla="*/ 18 h 120"/>
                <a:gd name="T6" fmla="*/ 186 w 185"/>
                <a:gd name="T7" fmla="*/ 36 h 120"/>
                <a:gd name="T8" fmla="*/ 180 w 185"/>
                <a:gd name="T9" fmla="*/ 54 h 120"/>
                <a:gd name="T10" fmla="*/ 162 w 185"/>
                <a:gd name="T11" fmla="*/ 72 h 120"/>
                <a:gd name="T12" fmla="*/ 138 w 185"/>
                <a:gd name="T13" fmla="*/ 96 h 120"/>
                <a:gd name="T14" fmla="*/ 102 w 185"/>
                <a:gd name="T15" fmla="*/ 108 h 120"/>
                <a:gd name="T16" fmla="*/ 47 w 185"/>
                <a:gd name="T17" fmla="*/ 120 h 120"/>
                <a:gd name="T18" fmla="*/ 29 w 185"/>
                <a:gd name="T19" fmla="*/ 120 h 120"/>
                <a:gd name="T20" fmla="*/ 17 w 185"/>
                <a:gd name="T21" fmla="*/ 114 h 120"/>
                <a:gd name="T22" fmla="*/ 0 w 185"/>
                <a:gd name="T23" fmla="*/ 96 h 120"/>
                <a:gd name="T24" fmla="*/ 0 w 185"/>
                <a:gd name="T25" fmla="*/ 78 h 120"/>
                <a:gd name="T26" fmla="*/ 0 w 185"/>
                <a:gd name="T27" fmla="*/ 72 h 120"/>
                <a:gd name="T28" fmla="*/ 186 w 185"/>
                <a:gd name="T29" fmla="*/ 0 h 120"/>
                <a:gd name="T30" fmla="*/ 186 w 185"/>
                <a:gd name="T31" fmla="*/ 0 h 1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5" h="120">
                  <a:moveTo>
                    <a:pt x="185" y="0"/>
                  </a:moveTo>
                  <a:lnTo>
                    <a:pt x="185" y="6"/>
                  </a:lnTo>
                  <a:lnTo>
                    <a:pt x="185" y="18"/>
                  </a:lnTo>
                  <a:lnTo>
                    <a:pt x="185" y="36"/>
                  </a:lnTo>
                  <a:lnTo>
                    <a:pt x="179" y="54"/>
                  </a:lnTo>
                  <a:lnTo>
                    <a:pt x="161" y="72"/>
                  </a:lnTo>
                  <a:lnTo>
                    <a:pt x="137" y="96"/>
                  </a:lnTo>
                  <a:lnTo>
                    <a:pt x="101" y="108"/>
                  </a:lnTo>
                  <a:lnTo>
                    <a:pt x="47" y="120"/>
                  </a:lnTo>
                  <a:lnTo>
                    <a:pt x="29" y="120"/>
                  </a:lnTo>
                  <a:lnTo>
                    <a:pt x="17" y="114"/>
                  </a:lnTo>
                  <a:lnTo>
                    <a:pt x="0" y="96"/>
                  </a:lnTo>
                  <a:lnTo>
                    <a:pt x="0" y="78"/>
                  </a:lnTo>
                  <a:lnTo>
                    <a:pt x="0" y="72"/>
                  </a:lnTo>
                  <a:lnTo>
                    <a:pt x="18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sr-Cyrl-RS" smtClean="0">
                <a:solidFill>
                  <a:srgbClr val="000000"/>
                </a:solidFill>
              </a:endParaRPr>
            </a:p>
          </p:txBody>
        </p:sp>
        <p:sp>
          <p:nvSpPr>
            <p:cNvPr id="10" name="Freeform 8"/>
            <p:cNvSpPr>
              <a:spLocks/>
            </p:cNvSpPr>
            <p:nvPr userDrawn="1"/>
          </p:nvSpPr>
          <p:spPr bwMode="hidden">
            <a:xfrm>
              <a:off x="3779" y="2393"/>
              <a:ext cx="185" cy="120"/>
            </a:xfrm>
            <a:custGeom>
              <a:avLst/>
              <a:gdLst>
                <a:gd name="T0" fmla="*/ 185 w 185"/>
                <a:gd name="T1" fmla="*/ 0 h 120"/>
                <a:gd name="T2" fmla="*/ 185 w 185"/>
                <a:gd name="T3" fmla="*/ 6 h 120"/>
                <a:gd name="T4" fmla="*/ 179 w 185"/>
                <a:gd name="T5" fmla="*/ 24 h 120"/>
                <a:gd name="T6" fmla="*/ 167 w 185"/>
                <a:gd name="T7" fmla="*/ 42 h 120"/>
                <a:gd name="T8" fmla="*/ 149 w 185"/>
                <a:gd name="T9" fmla="*/ 66 h 120"/>
                <a:gd name="T10" fmla="*/ 131 w 185"/>
                <a:gd name="T11" fmla="*/ 90 h 120"/>
                <a:gd name="T12" fmla="*/ 102 w 185"/>
                <a:gd name="T13" fmla="*/ 108 h 120"/>
                <a:gd name="T14" fmla="*/ 66 w 185"/>
                <a:gd name="T15" fmla="*/ 120 h 120"/>
                <a:gd name="T16" fmla="*/ 18 w 185"/>
                <a:gd name="T17" fmla="*/ 120 h 120"/>
                <a:gd name="T18" fmla="*/ 0 w 185"/>
                <a:gd name="T19" fmla="*/ 60 h 120"/>
                <a:gd name="T20" fmla="*/ 185 w 185"/>
                <a:gd name="T21" fmla="*/ 0 h 120"/>
                <a:gd name="T22" fmla="*/ 185 w 185"/>
                <a:gd name="T23" fmla="*/ 0 h 1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5" h="120">
                  <a:moveTo>
                    <a:pt x="185" y="0"/>
                  </a:moveTo>
                  <a:lnTo>
                    <a:pt x="185" y="6"/>
                  </a:lnTo>
                  <a:lnTo>
                    <a:pt x="179" y="24"/>
                  </a:lnTo>
                  <a:lnTo>
                    <a:pt x="167" y="42"/>
                  </a:lnTo>
                  <a:lnTo>
                    <a:pt x="149" y="66"/>
                  </a:lnTo>
                  <a:lnTo>
                    <a:pt x="131" y="90"/>
                  </a:lnTo>
                  <a:lnTo>
                    <a:pt x="102" y="108"/>
                  </a:lnTo>
                  <a:lnTo>
                    <a:pt x="66" y="120"/>
                  </a:lnTo>
                  <a:lnTo>
                    <a:pt x="18" y="120"/>
                  </a:lnTo>
                  <a:lnTo>
                    <a:pt x="0" y="60"/>
                  </a:lnTo>
                  <a:lnTo>
                    <a:pt x="18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sr-Cyrl-RS" smtClean="0">
                <a:solidFill>
                  <a:srgbClr val="000000"/>
                </a:solidFill>
              </a:endParaRPr>
            </a:p>
          </p:txBody>
        </p:sp>
        <p:sp>
          <p:nvSpPr>
            <p:cNvPr id="11" name="Freeform 9"/>
            <p:cNvSpPr>
              <a:spLocks/>
            </p:cNvSpPr>
            <p:nvPr userDrawn="1"/>
          </p:nvSpPr>
          <p:spPr bwMode="hidden">
            <a:xfrm>
              <a:off x="3839" y="1836"/>
              <a:ext cx="528" cy="275"/>
            </a:xfrm>
            <a:custGeom>
              <a:avLst/>
              <a:gdLst>
                <a:gd name="T0" fmla="*/ 0 w 526"/>
                <a:gd name="T1" fmla="*/ 275 h 275"/>
                <a:gd name="T2" fmla="*/ 0 w 526"/>
                <a:gd name="T3" fmla="*/ 269 h 275"/>
                <a:gd name="T4" fmla="*/ 6 w 526"/>
                <a:gd name="T5" fmla="*/ 251 h 275"/>
                <a:gd name="T6" fmla="*/ 6 w 526"/>
                <a:gd name="T7" fmla="*/ 239 h 275"/>
                <a:gd name="T8" fmla="*/ 12 w 526"/>
                <a:gd name="T9" fmla="*/ 227 h 275"/>
                <a:gd name="T10" fmla="*/ 18 w 526"/>
                <a:gd name="T11" fmla="*/ 221 h 275"/>
                <a:gd name="T12" fmla="*/ 36 w 526"/>
                <a:gd name="T13" fmla="*/ 215 h 275"/>
                <a:gd name="T14" fmla="*/ 77 w 526"/>
                <a:gd name="T15" fmla="*/ 203 h 275"/>
                <a:gd name="T16" fmla="*/ 138 w 526"/>
                <a:gd name="T17" fmla="*/ 179 h 275"/>
                <a:gd name="T18" fmla="*/ 210 w 526"/>
                <a:gd name="T19" fmla="*/ 143 h 275"/>
                <a:gd name="T20" fmla="*/ 252 w 526"/>
                <a:gd name="T21" fmla="*/ 120 h 275"/>
                <a:gd name="T22" fmla="*/ 300 w 526"/>
                <a:gd name="T23" fmla="*/ 96 h 275"/>
                <a:gd name="T24" fmla="*/ 395 w 526"/>
                <a:gd name="T25" fmla="*/ 48 h 275"/>
                <a:gd name="T26" fmla="*/ 444 w 526"/>
                <a:gd name="T27" fmla="*/ 30 h 275"/>
                <a:gd name="T28" fmla="*/ 480 w 526"/>
                <a:gd name="T29" fmla="*/ 12 h 275"/>
                <a:gd name="T30" fmla="*/ 504 w 526"/>
                <a:gd name="T31" fmla="*/ 6 h 275"/>
                <a:gd name="T32" fmla="*/ 522 w 526"/>
                <a:gd name="T33" fmla="*/ 0 h 275"/>
                <a:gd name="T34" fmla="*/ 528 w 526"/>
                <a:gd name="T35" fmla="*/ 0 h 275"/>
                <a:gd name="T36" fmla="*/ 522 w 526"/>
                <a:gd name="T37" fmla="*/ 6 h 275"/>
                <a:gd name="T38" fmla="*/ 510 w 526"/>
                <a:gd name="T39" fmla="*/ 12 h 275"/>
                <a:gd name="T40" fmla="*/ 486 w 526"/>
                <a:gd name="T41" fmla="*/ 24 h 275"/>
                <a:gd name="T42" fmla="*/ 462 w 526"/>
                <a:gd name="T43" fmla="*/ 42 h 275"/>
                <a:gd name="T44" fmla="*/ 438 w 526"/>
                <a:gd name="T45" fmla="*/ 54 h 275"/>
                <a:gd name="T46" fmla="*/ 395 w 526"/>
                <a:gd name="T47" fmla="*/ 78 h 275"/>
                <a:gd name="T48" fmla="*/ 341 w 526"/>
                <a:gd name="T49" fmla="*/ 108 h 275"/>
                <a:gd name="T50" fmla="*/ 276 w 526"/>
                <a:gd name="T51" fmla="*/ 143 h 275"/>
                <a:gd name="T52" fmla="*/ 131 w 526"/>
                <a:gd name="T53" fmla="*/ 221 h 275"/>
                <a:gd name="T54" fmla="*/ 65 w 526"/>
                <a:gd name="T55" fmla="*/ 251 h 275"/>
                <a:gd name="T56" fmla="*/ 0 w 526"/>
                <a:gd name="T57" fmla="*/ 275 h 275"/>
                <a:gd name="T58" fmla="*/ 0 w 526"/>
                <a:gd name="T59" fmla="*/ 275 h 27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26" h="275">
                  <a:moveTo>
                    <a:pt x="0" y="275"/>
                  </a:moveTo>
                  <a:lnTo>
                    <a:pt x="0" y="269"/>
                  </a:lnTo>
                  <a:lnTo>
                    <a:pt x="6" y="251"/>
                  </a:lnTo>
                  <a:lnTo>
                    <a:pt x="6" y="239"/>
                  </a:lnTo>
                  <a:lnTo>
                    <a:pt x="12" y="227"/>
                  </a:lnTo>
                  <a:lnTo>
                    <a:pt x="18" y="221"/>
                  </a:lnTo>
                  <a:lnTo>
                    <a:pt x="36" y="215"/>
                  </a:lnTo>
                  <a:lnTo>
                    <a:pt x="77" y="203"/>
                  </a:lnTo>
                  <a:lnTo>
                    <a:pt x="137" y="179"/>
                  </a:lnTo>
                  <a:lnTo>
                    <a:pt x="209" y="143"/>
                  </a:lnTo>
                  <a:lnTo>
                    <a:pt x="251" y="120"/>
                  </a:lnTo>
                  <a:lnTo>
                    <a:pt x="299" y="96"/>
                  </a:lnTo>
                  <a:lnTo>
                    <a:pt x="394" y="48"/>
                  </a:lnTo>
                  <a:lnTo>
                    <a:pt x="442" y="30"/>
                  </a:lnTo>
                  <a:lnTo>
                    <a:pt x="478" y="12"/>
                  </a:lnTo>
                  <a:lnTo>
                    <a:pt x="502" y="6"/>
                  </a:lnTo>
                  <a:lnTo>
                    <a:pt x="520" y="0"/>
                  </a:lnTo>
                  <a:lnTo>
                    <a:pt x="526" y="0"/>
                  </a:lnTo>
                  <a:lnTo>
                    <a:pt x="520" y="6"/>
                  </a:lnTo>
                  <a:lnTo>
                    <a:pt x="508" y="12"/>
                  </a:lnTo>
                  <a:lnTo>
                    <a:pt x="484" y="24"/>
                  </a:lnTo>
                  <a:lnTo>
                    <a:pt x="460" y="42"/>
                  </a:lnTo>
                  <a:lnTo>
                    <a:pt x="436" y="54"/>
                  </a:lnTo>
                  <a:lnTo>
                    <a:pt x="394" y="78"/>
                  </a:lnTo>
                  <a:lnTo>
                    <a:pt x="340" y="108"/>
                  </a:lnTo>
                  <a:lnTo>
                    <a:pt x="275" y="143"/>
                  </a:lnTo>
                  <a:lnTo>
                    <a:pt x="131" y="221"/>
                  </a:lnTo>
                  <a:lnTo>
                    <a:pt x="65" y="251"/>
                  </a:lnTo>
                  <a:lnTo>
                    <a:pt x="0" y="27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sr-Cyrl-RS" smtClean="0">
                <a:solidFill>
                  <a:srgbClr val="000000"/>
                </a:solidFill>
              </a:endParaRPr>
            </a:p>
          </p:txBody>
        </p:sp>
        <p:sp>
          <p:nvSpPr>
            <p:cNvPr id="12" name="Freeform 10"/>
            <p:cNvSpPr>
              <a:spLocks/>
            </p:cNvSpPr>
            <p:nvPr userDrawn="1"/>
          </p:nvSpPr>
          <p:spPr bwMode="hidden">
            <a:xfrm>
              <a:off x="3676" y="2015"/>
              <a:ext cx="721" cy="306"/>
            </a:xfrm>
            <a:custGeom>
              <a:avLst/>
              <a:gdLst>
                <a:gd name="T0" fmla="*/ 48 w 718"/>
                <a:gd name="T1" fmla="*/ 216 h 306"/>
                <a:gd name="T2" fmla="*/ 30 w 718"/>
                <a:gd name="T3" fmla="*/ 252 h 306"/>
                <a:gd name="T4" fmla="*/ 12 w 718"/>
                <a:gd name="T5" fmla="*/ 282 h 306"/>
                <a:gd name="T6" fmla="*/ 6 w 718"/>
                <a:gd name="T7" fmla="*/ 300 h 306"/>
                <a:gd name="T8" fmla="*/ 0 w 718"/>
                <a:gd name="T9" fmla="*/ 306 h 306"/>
                <a:gd name="T10" fmla="*/ 48 w 718"/>
                <a:gd name="T11" fmla="*/ 276 h 306"/>
                <a:gd name="T12" fmla="*/ 84 w 718"/>
                <a:gd name="T13" fmla="*/ 252 h 306"/>
                <a:gd name="T14" fmla="*/ 108 w 718"/>
                <a:gd name="T15" fmla="*/ 234 h 306"/>
                <a:gd name="T16" fmla="*/ 121 w 718"/>
                <a:gd name="T17" fmla="*/ 228 h 306"/>
                <a:gd name="T18" fmla="*/ 127 w 718"/>
                <a:gd name="T19" fmla="*/ 228 h 306"/>
                <a:gd name="T20" fmla="*/ 145 w 718"/>
                <a:gd name="T21" fmla="*/ 222 h 306"/>
                <a:gd name="T22" fmla="*/ 169 w 718"/>
                <a:gd name="T23" fmla="*/ 216 h 306"/>
                <a:gd name="T24" fmla="*/ 199 w 718"/>
                <a:gd name="T25" fmla="*/ 204 h 306"/>
                <a:gd name="T26" fmla="*/ 276 w 718"/>
                <a:gd name="T27" fmla="*/ 180 h 306"/>
                <a:gd name="T28" fmla="*/ 373 w 718"/>
                <a:gd name="T29" fmla="*/ 156 h 306"/>
                <a:gd name="T30" fmla="*/ 463 w 718"/>
                <a:gd name="T31" fmla="*/ 126 h 306"/>
                <a:gd name="T32" fmla="*/ 546 w 718"/>
                <a:gd name="T33" fmla="*/ 102 h 306"/>
                <a:gd name="T34" fmla="*/ 576 w 718"/>
                <a:gd name="T35" fmla="*/ 90 h 306"/>
                <a:gd name="T36" fmla="*/ 607 w 718"/>
                <a:gd name="T37" fmla="*/ 84 h 306"/>
                <a:gd name="T38" fmla="*/ 625 w 718"/>
                <a:gd name="T39" fmla="*/ 78 h 306"/>
                <a:gd name="T40" fmla="*/ 631 w 718"/>
                <a:gd name="T41" fmla="*/ 72 h 306"/>
                <a:gd name="T42" fmla="*/ 637 w 718"/>
                <a:gd name="T43" fmla="*/ 66 h 306"/>
                <a:gd name="T44" fmla="*/ 655 w 718"/>
                <a:gd name="T45" fmla="*/ 60 h 306"/>
                <a:gd name="T46" fmla="*/ 697 w 718"/>
                <a:gd name="T47" fmla="*/ 30 h 306"/>
                <a:gd name="T48" fmla="*/ 715 w 718"/>
                <a:gd name="T49" fmla="*/ 18 h 306"/>
                <a:gd name="T50" fmla="*/ 721 w 718"/>
                <a:gd name="T51" fmla="*/ 6 h 306"/>
                <a:gd name="T52" fmla="*/ 715 w 718"/>
                <a:gd name="T53" fmla="*/ 0 h 306"/>
                <a:gd name="T54" fmla="*/ 691 w 718"/>
                <a:gd name="T55" fmla="*/ 0 h 306"/>
                <a:gd name="T56" fmla="*/ 631 w 718"/>
                <a:gd name="T57" fmla="*/ 0 h 306"/>
                <a:gd name="T58" fmla="*/ 582 w 718"/>
                <a:gd name="T59" fmla="*/ 0 h 306"/>
                <a:gd name="T60" fmla="*/ 546 w 718"/>
                <a:gd name="T61" fmla="*/ 0 h 306"/>
                <a:gd name="T62" fmla="*/ 516 w 718"/>
                <a:gd name="T63" fmla="*/ 18 h 306"/>
                <a:gd name="T64" fmla="*/ 487 w 718"/>
                <a:gd name="T65" fmla="*/ 42 h 306"/>
                <a:gd name="T66" fmla="*/ 469 w 718"/>
                <a:gd name="T67" fmla="*/ 54 h 306"/>
                <a:gd name="T68" fmla="*/ 451 w 718"/>
                <a:gd name="T69" fmla="*/ 60 h 306"/>
                <a:gd name="T70" fmla="*/ 427 w 718"/>
                <a:gd name="T71" fmla="*/ 60 h 306"/>
                <a:gd name="T72" fmla="*/ 391 w 718"/>
                <a:gd name="T73" fmla="*/ 66 h 306"/>
                <a:gd name="T74" fmla="*/ 348 w 718"/>
                <a:gd name="T75" fmla="*/ 84 h 306"/>
                <a:gd name="T76" fmla="*/ 312 w 718"/>
                <a:gd name="T77" fmla="*/ 108 h 306"/>
                <a:gd name="T78" fmla="*/ 288 w 718"/>
                <a:gd name="T79" fmla="*/ 126 h 306"/>
                <a:gd name="T80" fmla="*/ 276 w 718"/>
                <a:gd name="T81" fmla="*/ 132 h 306"/>
                <a:gd name="T82" fmla="*/ 258 w 718"/>
                <a:gd name="T83" fmla="*/ 138 h 306"/>
                <a:gd name="T84" fmla="*/ 222 w 718"/>
                <a:gd name="T85" fmla="*/ 138 h 306"/>
                <a:gd name="T86" fmla="*/ 187 w 718"/>
                <a:gd name="T87" fmla="*/ 138 h 306"/>
                <a:gd name="T88" fmla="*/ 181 w 718"/>
                <a:gd name="T89" fmla="*/ 138 h 306"/>
                <a:gd name="T90" fmla="*/ 175 w 718"/>
                <a:gd name="T91" fmla="*/ 138 h 306"/>
                <a:gd name="T92" fmla="*/ 114 w 718"/>
                <a:gd name="T93" fmla="*/ 162 h 306"/>
                <a:gd name="T94" fmla="*/ 48 w 718"/>
                <a:gd name="T95" fmla="*/ 216 h 306"/>
                <a:gd name="T96" fmla="*/ 48 w 718"/>
                <a:gd name="T97" fmla="*/ 216 h 3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718" h="306">
                  <a:moveTo>
                    <a:pt x="48" y="216"/>
                  </a:moveTo>
                  <a:lnTo>
                    <a:pt x="30" y="252"/>
                  </a:lnTo>
                  <a:lnTo>
                    <a:pt x="12" y="282"/>
                  </a:lnTo>
                  <a:lnTo>
                    <a:pt x="6" y="300"/>
                  </a:lnTo>
                  <a:lnTo>
                    <a:pt x="0" y="306"/>
                  </a:lnTo>
                  <a:lnTo>
                    <a:pt x="48" y="276"/>
                  </a:lnTo>
                  <a:lnTo>
                    <a:pt x="84" y="252"/>
                  </a:lnTo>
                  <a:lnTo>
                    <a:pt x="108" y="234"/>
                  </a:lnTo>
                  <a:lnTo>
                    <a:pt x="120" y="228"/>
                  </a:lnTo>
                  <a:lnTo>
                    <a:pt x="126" y="228"/>
                  </a:lnTo>
                  <a:lnTo>
                    <a:pt x="144" y="222"/>
                  </a:lnTo>
                  <a:lnTo>
                    <a:pt x="168" y="216"/>
                  </a:lnTo>
                  <a:lnTo>
                    <a:pt x="198" y="204"/>
                  </a:lnTo>
                  <a:lnTo>
                    <a:pt x="275" y="180"/>
                  </a:lnTo>
                  <a:lnTo>
                    <a:pt x="371" y="156"/>
                  </a:lnTo>
                  <a:lnTo>
                    <a:pt x="461" y="126"/>
                  </a:lnTo>
                  <a:lnTo>
                    <a:pt x="544" y="102"/>
                  </a:lnTo>
                  <a:lnTo>
                    <a:pt x="574" y="90"/>
                  </a:lnTo>
                  <a:lnTo>
                    <a:pt x="604" y="84"/>
                  </a:lnTo>
                  <a:lnTo>
                    <a:pt x="622" y="78"/>
                  </a:lnTo>
                  <a:lnTo>
                    <a:pt x="628" y="72"/>
                  </a:lnTo>
                  <a:lnTo>
                    <a:pt x="634" y="66"/>
                  </a:lnTo>
                  <a:lnTo>
                    <a:pt x="652" y="60"/>
                  </a:lnTo>
                  <a:lnTo>
                    <a:pt x="694" y="30"/>
                  </a:lnTo>
                  <a:lnTo>
                    <a:pt x="712" y="18"/>
                  </a:lnTo>
                  <a:lnTo>
                    <a:pt x="718" y="6"/>
                  </a:lnTo>
                  <a:lnTo>
                    <a:pt x="712" y="0"/>
                  </a:lnTo>
                  <a:lnTo>
                    <a:pt x="688" y="0"/>
                  </a:lnTo>
                  <a:lnTo>
                    <a:pt x="628" y="0"/>
                  </a:lnTo>
                  <a:lnTo>
                    <a:pt x="580" y="0"/>
                  </a:lnTo>
                  <a:lnTo>
                    <a:pt x="544" y="0"/>
                  </a:lnTo>
                  <a:lnTo>
                    <a:pt x="514" y="18"/>
                  </a:lnTo>
                  <a:lnTo>
                    <a:pt x="485" y="42"/>
                  </a:lnTo>
                  <a:lnTo>
                    <a:pt x="467" y="54"/>
                  </a:lnTo>
                  <a:lnTo>
                    <a:pt x="449" y="60"/>
                  </a:lnTo>
                  <a:lnTo>
                    <a:pt x="425" y="60"/>
                  </a:lnTo>
                  <a:lnTo>
                    <a:pt x="389" y="66"/>
                  </a:lnTo>
                  <a:lnTo>
                    <a:pt x="347" y="84"/>
                  </a:lnTo>
                  <a:lnTo>
                    <a:pt x="311" y="108"/>
                  </a:lnTo>
                  <a:lnTo>
                    <a:pt x="287" y="126"/>
                  </a:lnTo>
                  <a:lnTo>
                    <a:pt x="275" y="132"/>
                  </a:lnTo>
                  <a:lnTo>
                    <a:pt x="257" y="138"/>
                  </a:lnTo>
                  <a:lnTo>
                    <a:pt x="221" y="138"/>
                  </a:lnTo>
                  <a:lnTo>
                    <a:pt x="186" y="138"/>
                  </a:lnTo>
                  <a:lnTo>
                    <a:pt x="180" y="138"/>
                  </a:lnTo>
                  <a:lnTo>
                    <a:pt x="174" y="138"/>
                  </a:lnTo>
                  <a:lnTo>
                    <a:pt x="114" y="162"/>
                  </a:lnTo>
                  <a:lnTo>
                    <a:pt x="48" y="2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sr-Cyrl-RS" smtClean="0">
                <a:solidFill>
                  <a:srgbClr val="000000"/>
                </a:solidFill>
              </a:endParaRPr>
            </a:p>
          </p:txBody>
        </p:sp>
        <p:sp>
          <p:nvSpPr>
            <p:cNvPr id="13" name="Freeform 11"/>
            <p:cNvSpPr>
              <a:spLocks/>
            </p:cNvSpPr>
            <p:nvPr userDrawn="1"/>
          </p:nvSpPr>
          <p:spPr bwMode="hidden">
            <a:xfrm>
              <a:off x="3358" y="1890"/>
              <a:ext cx="2400" cy="881"/>
            </a:xfrm>
            <a:custGeom>
              <a:avLst/>
              <a:gdLst>
                <a:gd name="T0" fmla="*/ 2238 w 2392"/>
                <a:gd name="T1" fmla="*/ 54 h 881"/>
                <a:gd name="T2" fmla="*/ 2196 w 2392"/>
                <a:gd name="T3" fmla="*/ 54 h 881"/>
                <a:gd name="T4" fmla="*/ 2154 w 2392"/>
                <a:gd name="T5" fmla="*/ 66 h 881"/>
                <a:gd name="T6" fmla="*/ 2028 w 2392"/>
                <a:gd name="T7" fmla="*/ 101 h 881"/>
                <a:gd name="T8" fmla="*/ 1963 w 2392"/>
                <a:gd name="T9" fmla="*/ 119 h 881"/>
                <a:gd name="T10" fmla="*/ 1866 w 2392"/>
                <a:gd name="T11" fmla="*/ 167 h 881"/>
                <a:gd name="T12" fmla="*/ 1842 w 2392"/>
                <a:gd name="T13" fmla="*/ 245 h 881"/>
                <a:gd name="T14" fmla="*/ 1848 w 2392"/>
                <a:gd name="T15" fmla="*/ 305 h 881"/>
                <a:gd name="T16" fmla="*/ 1764 w 2392"/>
                <a:gd name="T17" fmla="*/ 317 h 881"/>
                <a:gd name="T18" fmla="*/ 1602 w 2392"/>
                <a:gd name="T19" fmla="*/ 263 h 881"/>
                <a:gd name="T20" fmla="*/ 1512 w 2392"/>
                <a:gd name="T21" fmla="*/ 257 h 881"/>
                <a:gd name="T22" fmla="*/ 1404 w 2392"/>
                <a:gd name="T23" fmla="*/ 311 h 881"/>
                <a:gd name="T24" fmla="*/ 1338 w 2392"/>
                <a:gd name="T25" fmla="*/ 353 h 881"/>
                <a:gd name="T26" fmla="*/ 1314 w 2392"/>
                <a:gd name="T27" fmla="*/ 359 h 881"/>
                <a:gd name="T28" fmla="*/ 1218 w 2392"/>
                <a:gd name="T29" fmla="*/ 371 h 881"/>
                <a:gd name="T30" fmla="*/ 1164 w 2392"/>
                <a:gd name="T31" fmla="*/ 365 h 881"/>
                <a:gd name="T32" fmla="*/ 1057 w 2392"/>
                <a:gd name="T33" fmla="*/ 371 h 881"/>
                <a:gd name="T34" fmla="*/ 960 w 2392"/>
                <a:gd name="T35" fmla="*/ 383 h 881"/>
                <a:gd name="T36" fmla="*/ 924 w 2392"/>
                <a:gd name="T37" fmla="*/ 401 h 881"/>
                <a:gd name="T38" fmla="*/ 822 w 2392"/>
                <a:gd name="T39" fmla="*/ 419 h 881"/>
                <a:gd name="T40" fmla="*/ 781 w 2392"/>
                <a:gd name="T41" fmla="*/ 419 h 881"/>
                <a:gd name="T42" fmla="*/ 666 w 2392"/>
                <a:gd name="T43" fmla="*/ 437 h 881"/>
                <a:gd name="T44" fmla="*/ 600 w 2392"/>
                <a:gd name="T45" fmla="*/ 473 h 881"/>
                <a:gd name="T46" fmla="*/ 505 w 2392"/>
                <a:gd name="T47" fmla="*/ 467 h 881"/>
                <a:gd name="T48" fmla="*/ 432 w 2392"/>
                <a:gd name="T49" fmla="*/ 491 h 881"/>
                <a:gd name="T50" fmla="*/ 414 w 2392"/>
                <a:gd name="T51" fmla="*/ 539 h 881"/>
                <a:gd name="T52" fmla="*/ 348 w 2392"/>
                <a:gd name="T53" fmla="*/ 569 h 881"/>
                <a:gd name="T54" fmla="*/ 223 w 2392"/>
                <a:gd name="T55" fmla="*/ 599 h 881"/>
                <a:gd name="T56" fmla="*/ 138 w 2392"/>
                <a:gd name="T57" fmla="*/ 647 h 881"/>
                <a:gd name="T58" fmla="*/ 108 w 2392"/>
                <a:gd name="T59" fmla="*/ 659 h 881"/>
                <a:gd name="T60" fmla="*/ 0 w 2392"/>
                <a:gd name="T61" fmla="*/ 671 h 881"/>
                <a:gd name="T62" fmla="*/ 84 w 2392"/>
                <a:gd name="T63" fmla="*/ 695 h 881"/>
                <a:gd name="T64" fmla="*/ 264 w 2392"/>
                <a:gd name="T65" fmla="*/ 653 h 881"/>
                <a:gd name="T66" fmla="*/ 475 w 2392"/>
                <a:gd name="T67" fmla="*/ 569 h 881"/>
                <a:gd name="T68" fmla="*/ 570 w 2392"/>
                <a:gd name="T69" fmla="*/ 521 h 881"/>
                <a:gd name="T70" fmla="*/ 648 w 2392"/>
                <a:gd name="T71" fmla="*/ 515 h 881"/>
                <a:gd name="T72" fmla="*/ 876 w 2392"/>
                <a:gd name="T73" fmla="*/ 461 h 881"/>
                <a:gd name="T74" fmla="*/ 1152 w 2392"/>
                <a:gd name="T75" fmla="*/ 425 h 881"/>
                <a:gd name="T76" fmla="*/ 1296 w 2392"/>
                <a:gd name="T77" fmla="*/ 461 h 881"/>
                <a:gd name="T78" fmla="*/ 1422 w 2392"/>
                <a:gd name="T79" fmla="*/ 533 h 881"/>
                <a:gd name="T80" fmla="*/ 1440 w 2392"/>
                <a:gd name="T81" fmla="*/ 617 h 881"/>
                <a:gd name="T82" fmla="*/ 1381 w 2392"/>
                <a:gd name="T83" fmla="*/ 653 h 881"/>
                <a:gd name="T84" fmla="*/ 1230 w 2392"/>
                <a:gd name="T85" fmla="*/ 701 h 881"/>
                <a:gd name="T86" fmla="*/ 1116 w 2392"/>
                <a:gd name="T87" fmla="*/ 755 h 881"/>
                <a:gd name="T88" fmla="*/ 1069 w 2392"/>
                <a:gd name="T89" fmla="*/ 809 h 881"/>
                <a:gd name="T90" fmla="*/ 1081 w 2392"/>
                <a:gd name="T91" fmla="*/ 869 h 881"/>
                <a:gd name="T92" fmla="*/ 1110 w 2392"/>
                <a:gd name="T93" fmla="*/ 881 h 881"/>
                <a:gd name="T94" fmla="*/ 1212 w 2392"/>
                <a:gd name="T95" fmla="*/ 869 h 881"/>
                <a:gd name="T96" fmla="*/ 1393 w 2392"/>
                <a:gd name="T97" fmla="*/ 857 h 881"/>
                <a:gd name="T98" fmla="*/ 1446 w 2392"/>
                <a:gd name="T99" fmla="*/ 851 h 881"/>
                <a:gd name="T100" fmla="*/ 1488 w 2392"/>
                <a:gd name="T101" fmla="*/ 833 h 881"/>
                <a:gd name="T102" fmla="*/ 1681 w 2392"/>
                <a:gd name="T103" fmla="*/ 743 h 881"/>
                <a:gd name="T104" fmla="*/ 1812 w 2392"/>
                <a:gd name="T105" fmla="*/ 689 h 881"/>
                <a:gd name="T106" fmla="*/ 1890 w 2392"/>
                <a:gd name="T107" fmla="*/ 581 h 881"/>
                <a:gd name="T108" fmla="*/ 2046 w 2392"/>
                <a:gd name="T109" fmla="*/ 389 h 881"/>
                <a:gd name="T110" fmla="*/ 2214 w 2392"/>
                <a:gd name="T111" fmla="*/ 269 h 881"/>
                <a:gd name="T112" fmla="*/ 2257 w 2392"/>
                <a:gd name="T113" fmla="*/ 239 h 881"/>
                <a:gd name="T114" fmla="*/ 2400 w 2392"/>
                <a:gd name="T115" fmla="*/ 0 h 881"/>
                <a:gd name="T116" fmla="*/ 2310 w 2392"/>
                <a:gd name="T117" fmla="*/ 36 h 88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392" h="881">
                  <a:moveTo>
                    <a:pt x="2302" y="36"/>
                  </a:moveTo>
                  <a:lnTo>
                    <a:pt x="2266" y="48"/>
                  </a:lnTo>
                  <a:lnTo>
                    <a:pt x="2231" y="54"/>
                  </a:lnTo>
                  <a:lnTo>
                    <a:pt x="2201" y="54"/>
                  </a:lnTo>
                  <a:lnTo>
                    <a:pt x="2195" y="54"/>
                  </a:lnTo>
                  <a:lnTo>
                    <a:pt x="2189" y="54"/>
                  </a:lnTo>
                  <a:lnTo>
                    <a:pt x="2177" y="60"/>
                  </a:lnTo>
                  <a:lnTo>
                    <a:pt x="2147" y="66"/>
                  </a:lnTo>
                  <a:lnTo>
                    <a:pt x="2105" y="78"/>
                  </a:lnTo>
                  <a:lnTo>
                    <a:pt x="2057" y="89"/>
                  </a:lnTo>
                  <a:lnTo>
                    <a:pt x="2021" y="101"/>
                  </a:lnTo>
                  <a:lnTo>
                    <a:pt x="1997" y="107"/>
                  </a:lnTo>
                  <a:lnTo>
                    <a:pt x="1973" y="113"/>
                  </a:lnTo>
                  <a:lnTo>
                    <a:pt x="1956" y="119"/>
                  </a:lnTo>
                  <a:lnTo>
                    <a:pt x="1926" y="131"/>
                  </a:lnTo>
                  <a:lnTo>
                    <a:pt x="1896" y="137"/>
                  </a:lnTo>
                  <a:lnTo>
                    <a:pt x="1860" y="167"/>
                  </a:lnTo>
                  <a:lnTo>
                    <a:pt x="1842" y="191"/>
                  </a:lnTo>
                  <a:lnTo>
                    <a:pt x="1836" y="221"/>
                  </a:lnTo>
                  <a:lnTo>
                    <a:pt x="1836" y="245"/>
                  </a:lnTo>
                  <a:lnTo>
                    <a:pt x="1842" y="269"/>
                  </a:lnTo>
                  <a:lnTo>
                    <a:pt x="1842" y="293"/>
                  </a:lnTo>
                  <a:lnTo>
                    <a:pt x="1842" y="305"/>
                  </a:lnTo>
                  <a:lnTo>
                    <a:pt x="1824" y="323"/>
                  </a:lnTo>
                  <a:lnTo>
                    <a:pt x="1794" y="329"/>
                  </a:lnTo>
                  <a:lnTo>
                    <a:pt x="1758" y="317"/>
                  </a:lnTo>
                  <a:lnTo>
                    <a:pt x="1716" y="299"/>
                  </a:lnTo>
                  <a:lnTo>
                    <a:pt x="1657" y="275"/>
                  </a:lnTo>
                  <a:lnTo>
                    <a:pt x="1597" y="263"/>
                  </a:lnTo>
                  <a:lnTo>
                    <a:pt x="1543" y="257"/>
                  </a:lnTo>
                  <a:lnTo>
                    <a:pt x="1519" y="257"/>
                  </a:lnTo>
                  <a:lnTo>
                    <a:pt x="1507" y="257"/>
                  </a:lnTo>
                  <a:lnTo>
                    <a:pt x="1489" y="263"/>
                  </a:lnTo>
                  <a:lnTo>
                    <a:pt x="1459" y="275"/>
                  </a:lnTo>
                  <a:lnTo>
                    <a:pt x="1399" y="311"/>
                  </a:lnTo>
                  <a:lnTo>
                    <a:pt x="1376" y="329"/>
                  </a:lnTo>
                  <a:lnTo>
                    <a:pt x="1352" y="341"/>
                  </a:lnTo>
                  <a:lnTo>
                    <a:pt x="1334" y="353"/>
                  </a:lnTo>
                  <a:lnTo>
                    <a:pt x="1328" y="359"/>
                  </a:lnTo>
                  <a:lnTo>
                    <a:pt x="1322" y="359"/>
                  </a:lnTo>
                  <a:lnTo>
                    <a:pt x="1310" y="359"/>
                  </a:lnTo>
                  <a:lnTo>
                    <a:pt x="1286" y="365"/>
                  </a:lnTo>
                  <a:lnTo>
                    <a:pt x="1262" y="365"/>
                  </a:lnTo>
                  <a:lnTo>
                    <a:pt x="1214" y="371"/>
                  </a:lnTo>
                  <a:lnTo>
                    <a:pt x="1196" y="371"/>
                  </a:lnTo>
                  <a:lnTo>
                    <a:pt x="1178" y="365"/>
                  </a:lnTo>
                  <a:lnTo>
                    <a:pt x="1160" y="365"/>
                  </a:lnTo>
                  <a:lnTo>
                    <a:pt x="1130" y="365"/>
                  </a:lnTo>
                  <a:lnTo>
                    <a:pt x="1095" y="365"/>
                  </a:lnTo>
                  <a:lnTo>
                    <a:pt x="1053" y="371"/>
                  </a:lnTo>
                  <a:lnTo>
                    <a:pt x="1017" y="377"/>
                  </a:lnTo>
                  <a:lnTo>
                    <a:pt x="981" y="377"/>
                  </a:lnTo>
                  <a:lnTo>
                    <a:pt x="957" y="383"/>
                  </a:lnTo>
                  <a:lnTo>
                    <a:pt x="945" y="389"/>
                  </a:lnTo>
                  <a:lnTo>
                    <a:pt x="939" y="395"/>
                  </a:lnTo>
                  <a:lnTo>
                    <a:pt x="921" y="401"/>
                  </a:lnTo>
                  <a:lnTo>
                    <a:pt x="879" y="407"/>
                  </a:lnTo>
                  <a:lnTo>
                    <a:pt x="837" y="419"/>
                  </a:lnTo>
                  <a:lnTo>
                    <a:pt x="819" y="419"/>
                  </a:lnTo>
                  <a:lnTo>
                    <a:pt x="808" y="419"/>
                  </a:lnTo>
                  <a:lnTo>
                    <a:pt x="796" y="419"/>
                  </a:lnTo>
                  <a:lnTo>
                    <a:pt x="778" y="419"/>
                  </a:lnTo>
                  <a:lnTo>
                    <a:pt x="754" y="419"/>
                  </a:lnTo>
                  <a:lnTo>
                    <a:pt x="724" y="425"/>
                  </a:lnTo>
                  <a:lnTo>
                    <a:pt x="664" y="437"/>
                  </a:lnTo>
                  <a:lnTo>
                    <a:pt x="640" y="449"/>
                  </a:lnTo>
                  <a:lnTo>
                    <a:pt x="616" y="461"/>
                  </a:lnTo>
                  <a:lnTo>
                    <a:pt x="598" y="473"/>
                  </a:lnTo>
                  <a:lnTo>
                    <a:pt x="580" y="473"/>
                  </a:lnTo>
                  <a:lnTo>
                    <a:pt x="538" y="473"/>
                  </a:lnTo>
                  <a:lnTo>
                    <a:pt x="503" y="467"/>
                  </a:lnTo>
                  <a:lnTo>
                    <a:pt x="461" y="473"/>
                  </a:lnTo>
                  <a:lnTo>
                    <a:pt x="443" y="479"/>
                  </a:lnTo>
                  <a:lnTo>
                    <a:pt x="431" y="491"/>
                  </a:lnTo>
                  <a:lnTo>
                    <a:pt x="425" y="509"/>
                  </a:lnTo>
                  <a:lnTo>
                    <a:pt x="419" y="533"/>
                  </a:lnTo>
                  <a:lnTo>
                    <a:pt x="413" y="539"/>
                  </a:lnTo>
                  <a:lnTo>
                    <a:pt x="407" y="545"/>
                  </a:lnTo>
                  <a:lnTo>
                    <a:pt x="389" y="551"/>
                  </a:lnTo>
                  <a:lnTo>
                    <a:pt x="347" y="569"/>
                  </a:lnTo>
                  <a:lnTo>
                    <a:pt x="299" y="587"/>
                  </a:lnTo>
                  <a:lnTo>
                    <a:pt x="257" y="593"/>
                  </a:lnTo>
                  <a:lnTo>
                    <a:pt x="222" y="599"/>
                  </a:lnTo>
                  <a:lnTo>
                    <a:pt x="180" y="617"/>
                  </a:lnTo>
                  <a:lnTo>
                    <a:pt x="150" y="641"/>
                  </a:lnTo>
                  <a:lnTo>
                    <a:pt x="138" y="647"/>
                  </a:lnTo>
                  <a:lnTo>
                    <a:pt x="132" y="653"/>
                  </a:lnTo>
                  <a:lnTo>
                    <a:pt x="126" y="659"/>
                  </a:lnTo>
                  <a:lnTo>
                    <a:pt x="108" y="659"/>
                  </a:lnTo>
                  <a:lnTo>
                    <a:pt x="96" y="653"/>
                  </a:lnTo>
                  <a:lnTo>
                    <a:pt x="90" y="653"/>
                  </a:lnTo>
                  <a:lnTo>
                    <a:pt x="0" y="671"/>
                  </a:lnTo>
                  <a:lnTo>
                    <a:pt x="12" y="689"/>
                  </a:lnTo>
                  <a:lnTo>
                    <a:pt x="42" y="695"/>
                  </a:lnTo>
                  <a:lnTo>
                    <a:pt x="84" y="695"/>
                  </a:lnTo>
                  <a:lnTo>
                    <a:pt x="132" y="683"/>
                  </a:lnTo>
                  <a:lnTo>
                    <a:pt x="192" y="671"/>
                  </a:lnTo>
                  <a:lnTo>
                    <a:pt x="263" y="653"/>
                  </a:lnTo>
                  <a:lnTo>
                    <a:pt x="335" y="629"/>
                  </a:lnTo>
                  <a:lnTo>
                    <a:pt x="407" y="599"/>
                  </a:lnTo>
                  <a:lnTo>
                    <a:pt x="473" y="569"/>
                  </a:lnTo>
                  <a:lnTo>
                    <a:pt x="527" y="545"/>
                  </a:lnTo>
                  <a:lnTo>
                    <a:pt x="562" y="527"/>
                  </a:lnTo>
                  <a:lnTo>
                    <a:pt x="568" y="521"/>
                  </a:lnTo>
                  <a:lnTo>
                    <a:pt x="574" y="521"/>
                  </a:lnTo>
                  <a:lnTo>
                    <a:pt x="604" y="521"/>
                  </a:lnTo>
                  <a:lnTo>
                    <a:pt x="646" y="515"/>
                  </a:lnTo>
                  <a:lnTo>
                    <a:pt x="712" y="497"/>
                  </a:lnTo>
                  <a:lnTo>
                    <a:pt x="790" y="479"/>
                  </a:lnTo>
                  <a:lnTo>
                    <a:pt x="873" y="461"/>
                  </a:lnTo>
                  <a:lnTo>
                    <a:pt x="963" y="443"/>
                  </a:lnTo>
                  <a:lnTo>
                    <a:pt x="1059" y="431"/>
                  </a:lnTo>
                  <a:lnTo>
                    <a:pt x="1148" y="425"/>
                  </a:lnTo>
                  <a:lnTo>
                    <a:pt x="1178" y="425"/>
                  </a:lnTo>
                  <a:lnTo>
                    <a:pt x="1214" y="437"/>
                  </a:lnTo>
                  <a:lnTo>
                    <a:pt x="1292" y="461"/>
                  </a:lnTo>
                  <a:lnTo>
                    <a:pt x="1340" y="479"/>
                  </a:lnTo>
                  <a:lnTo>
                    <a:pt x="1382" y="503"/>
                  </a:lnTo>
                  <a:lnTo>
                    <a:pt x="1417" y="533"/>
                  </a:lnTo>
                  <a:lnTo>
                    <a:pt x="1441" y="563"/>
                  </a:lnTo>
                  <a:lnTo>
                    <a:pt x="1447" y="587"/>
                  </a:lnTo>
                  <a:lnTo>
                    <a:pt x="1435" y="617"/>
                  </a:lnTo>
                  <a:lnTo>
                    <a:pt x="1423" y="629"/>
                  </a:lnTo>
                  <a:lnTo>
                    <a:pt x="1405" y="641"/>
                  </a:lnTo>
                  <a:lnTo>
                    <a:pt x="1376" y="653"/>
                  </a:lnTo>
                  <a:lnTo>
                    <a:pt x="1346" y="665"/>
                  </a:lnTo>
                  <a:lnTo>
                    <a:pt x="1280" y="683"/>
                  </a:lnTo>
                  <a:lnTo>
                    <a:pt x="1226" y="701"/>
                  </a:lnTo>
                  <a:lnTo>
                    <a:pt x="1178" y="719"/>
                  </a:lnTo>
                  <a:lnTo>
                    <a:pt x="1142" y="743"/>
                  </a:lnTo>
                  <a:lnTo>
                    <a:pt x="1112" y="755"/>
                  </a:lnTo>
                  <a:lnTo>
                    <a:pt x="1089" y="773"/>
                  </a:lnTo>
                  <a:lnTo>
                    <a:pt x="1077" y="791"/>
                  </a:lnTo>
                  <a:lnTo>
                    <a:pt x="1065" y="809"/>
                  </a:lnTo>
                  <a:lnTo>
                    <a:pt x="1059" y="833"/>
                  </a:lnTo>
                  <a:lnTo>
                    <a:pt x="1065" y="857"/>
                  </a:lnTo>
                  <a:lnTo>
                    <a:pt x="1077" y="869"/>
                  </a:lnTo>
                  <a:lnTo>
                    <a:pt x="1083" y="875"/>
                  </a:lnTo>
                  <a:lnTo>
                    <a:pt x="1089" y="881"/>
                  </a:lnTo>
                  <a:lnTo>
                    <a:pt x="1106" y="881"/>
                  </a:lnTo>
                  <a:lnTo>
                    <a:pt x="1124" y="875"/>
                  </a:lnTo>
                  <a:lnTo>
                    <a:pt x="1148" y="875"/>
                  </a:lnTo>
                  <a:lnTo>
                    <a:pt x="1208" y="869"/>
                  </a:lnTo>
                  <a:lnTo>
                    <a:pt x="1268" y="863"/>
                  </a:lnTo>
                  <a:lnTo>
                    <a:pt x="1328" y="863"/>
                  </a:lnTo>
                  <a:lnTo>
                    <a:pt x="1388" y="857"/>
                  </a:lnTo>
                  <a:lnTo>
                    <a:pt x="1411" y="857"/>
                  </a:lnTo>
                  <a:lnTo>
                    <a:pt x="1429" y="851"/>
                  </a:lnTo>
                  <a:lnTo>
                    <a:pt x="1441" y="851"/>
                  </a:lnTo>
                  <a:lnTo>
                    <a:pt x="1447" y="851"/>
                  </a:lnTo>
                  <a:lnTo>
                    <a:pt x="1459" y="845"/>
                  </a:lnTo>
                  <a:lnTo>
                    <a:pt x="1483" y="833"/>
                  </a:lnTo>
                  <a:lnTo>
                    <a:pt x="1525" y="815"/>
                  </a:lnTo>
                  <a:lnTo>
                    <a:pt x="1573" y="791"/>
                  </a:lnTo>
                  <a:lnTo>
                    <a:pt x="1675" y="743"/>
                  </a:lnTo>
                  <a:lnTo>
                    <a:pt x="1716" y="725"/>
                  </a:lnTo>
                  <a:lnTo>
                    <a:pt x="1752" y="713"/>
                  </a:lnTo>
                  <a:lnTo>
                    <a:pt x="1806" y="689"/>
                  </a:lnTo>
                  <a:lnTo>
                    <a:pt x="1842" y="653"/>
                  </a:lnTo>
                  <a:lnTo>
                    <a:pt x="1866" y="611"/>
                  </a:lnTo>
                  <a:lnTo>
                    <a:pt x="1884" y="581"/>
                  </a:lnTo>
                  <a:lnTo>
                    <a:pt x="1926" y="515"/>
                  </a:lnTo>
                  <a:lnTo>
                    <a:pt x="1979" y="449"/>
                  </a:lnTo>
                  <a:lnTo>
                    <a:pt x="2039" y="389"/>
                  </a:lnTo>
                  <a:lnTo>
                    <a:pt x="2105" y="341"/>
                  </a:lnTo>
                  <a:lnTo>
                    <a:pt x="2159" y="299"/>
                  </a:lnTo>
                  <a:lnTo>
                    <a:pt x="2207" y="269"/>
                  </a:lnTo>
                  <a:lnTo>
                    <a:pt x="2237" y="245"/>
                  </a:lnTo>
                  <a:lnTo>
                    <a:pt x="2249" y="239"/>
                  </a:lnTo>
                  <a:lnTo>
                    <a:pt x="2392" y="167"/>
                  </a:lnTo>
                  <a:lnTo>
                    <a:pt x="2392" y="60"/>
                  </a:lnTo>
                  <a:lnTo>
                    <a:pt x="2392" y="0"/>
                  </a:lnTo>
                  <a:lnTo>
                    <a:pt x="2344" y="18"/>
                  </a:lnTo>
                  <a:lnTo>
                    <a:pt x="2302" y="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sr-Cyrl-RS" smtClean="0">
                <a:solidFill>
                  <a:srgbClr val="000000"/>
                </a:solidFill>
              </a:endParaRPr>
            </a:p>
          </p:txBody>
        </p:sp>
        <p:sp>
          <p:nvSpPr>
            <p:cNvPr id="14" name="Freeform 12"/>
            <p:cNvSpPr>
              <a:spLocks/>
            </p:cNvSpPr>
            <p:nvPr userDrawn="1"/>
          </p:nvSpPr>
          <p:spPr bwMode="hidden">
            <a:xfrm>
              <a:off x="3839" y="1854"/>
              <a:ext cx="577" cy="258"/>
            </a:xfrm>
            <a:custGeom>
              <a:avLst/>
              <a:gdLst>
                <a:gd name="T0" fmla="*/ 30 w 550"/>
                <a:gd name="T1" fmla="*/ 245 h 257"/>
                <a:gd name="T2" fmla="*/ 18 w 550"/>
                <a:gd name="T3" fmla="*/ 251 h 257"/>
                <a:gd name="T4" fmla="*/ 6 w 550"/>
                <a:gd name="T5" fmla="*/ 257 h 257"/>
                <a:gd name="T6" fmla="*/ 0 w 550"/>
                <a:gd name="T7" fmla="*/ 257 h 257"/>
                <a:gd name="T8" fmla="*/ 305 w 550"/>
                <a:gd name="T9" fmla="*/ 113 h 257"/>
                <a:gd name="T10" fmla="*/ 520 w 550"/>
                <a:gd name="T11" fmla="*/ 0 h 257"/>
                <a:gd name="T12" fmla="*/ 526 w 550"/>
                <a:gd name="T13" fmla="*/ 6 h 257"/>
                <a:gd name="T14" fmla="*/ 544 w 550"/>
                <a:gd name="T15" fmla="*/ 18 h 257"/>
                <a:gd name="T16" fmla="*/ 550 w 550"/>
                <a:gd name="T17" fmla="*/ 24 h 257"/>
                <a:gd name="T18" fmla="*/ 550 w 550"/>
                <a:gd name="T19" fmla="*/ 36 h 257"/>
                <a:gd name="T20" fmla="*/ 544 w 550"/>
                <a:gd name="T21" fmla="*/ 42 h 257"/>
                <a:gd name="T22" fmla="*/ 526 w 550"/>
                <a:gd name="T23" fmla="*/ 54 h 257"/>
                <a:gd name="T24" fmla="*/ 514 w 550"/>
                <a:gd name="T25" fmla="*/ 60 h 257"/>
                <a:gd name="T26" fmla="*/ 502 w 550"/>
                <a:gd name="T27" fmla="*/ 66 h 257"/>
                <a:gd name="T28" fmla="*/ 448 w 550"/>
                <a:gd name="T29" fmla="*/ 84 h 257"/>
                <a:gd name="T30" fmla="*/ 382 w 550"/>
                <a:gd name="T31" fmla="*/ 113 h 257"/>
                <a:gd name="T32" fmla="*/ 305 w 550"/>
                <a:gd name="T33" fmla="*/ 143 h 257"/>
                <a:gd name="T34" fmla="*/ 227 w 550"/>
                <a:gd name="T35" fmla="*/ 173 h 257"/>
                <a:gd name="T36" fmla="*/ 149 w 550"/>
                <a:gd name="T37" fmla="*/ 203 h 257"/>
                <a:gd name="T38" fmla="*/ 83 w 550"/>
                <a:gd name="T39" fmla="*/ 227 h 257"/>
                <a:gd name="T40" fmla="*/ 30 w 550"/>
                <a:gd name="T41" fmla="*/ 245 h 257"/>
                <a:gd name="T42" fmla="*/ 30 w 550"/>
                <a:gd name="T43" fmla="*/ 24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0" h="257">
                  <a:moveTo>
                    <a:pt x="30" y="245"/>
                  </a:moveTo>
                  <a:lnTo>
                    <a:pt x="18" y="251"/>
                  </a:lnTo>
                  <a:lnTo>
                    <a:pt x="6" y="257"/>
                  </a:lnTo>
                  <a:lnTo>
                    <a:pt x="0" y="257"/>
                  </a:lnTo>
                  <a:lnTo>
                    <a:pt x="305" y="113"/>
                  </a:lnTo>
                  <a:lnTo>
                    <a:pt x="520" y="0"/>
                  </a:lnTo>
                  <a:lnTo>
                    <a:pt x="526" y="6"/>
                  </a:lnTo>
                  <a:lnTo>
                    <a:pt x="544" y="18"/>
                  </a:lnTo>
                  <a:lnTo>
                    <a:pt x="550" y="24"/>
                  </a:lnTo>
                  <a:lnTo>
                    <a:pt x="550" y="36"/>
                  </a:lnTo>
                  <a:lnTo>
                    <a:pt x="544" y="42"/>
                  </a:lnTo>
                  <a:lnTo>
                    <a:pt x="526" y="54"/>
                  </a:lnTo>
                  <a:lnTo>
                    <a:pt x="514" y="60"/>
                  </a:lnTo>
                  <a:lnTo>
                    <a:pt x="502" y="66"/>
                  </a:lnTo>
                  <a:lnTo>
                    <a:pt x="448" y="84"/>
                  </a:lnTo>
                  <a:lnTo>
                    <a:pt x="382" y="113"/>
                  </a:lnTo>
                  <a:lnTo>
                    <a:pt x="305" y="143"/>
                  </a:lnTo>
                  <a:lnTo>
                    <a:pt x="227" y="173"/>
                  </a:lnTo>
                  <a:lnTo>
                    <a:pt x="149" y="203"/>
                  </a:lnTo>
                  <a:lnTo>
                    <a:pt x="83" y="227"/>
                  </a:lnTo>
                  <a:lnTo>
                    <a:pt x="30" y="245"/>
                  </a:lnTo>
                  <a:lnTo>
                    <a:pt x="30" y="245"/>
                  </a:lnTo>
                  <a:close/>
                </a:path>
              </a:pathLst>
            </a:custGeom>
            <a:gradFill rotWithShape="0">
              <a:gsLst>
                <a:gs pos="0">
                  <a:schemeClr val="bg2">
                    <a:gamma/>
                    <a:tint val="94118"/>
                    <a:invGamma/>
                  </a:schemeClr>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defRPr/>
              </a:pPr>
              <a:endParaRPr lang="en-US">
                <a:solidFill>
                  <a:srgbClr val="000000"/>
                </a:solidFill>
              </a:endParaRPr>
            </a:p>
          </p:txBody>
        </p:sp>
        <p:sp>
          <p:nvSpPr>
            <p:cNvPr id="15" name="Freeform 13"/>
            <p:cNvSpPr>
              <a:spLocks/>
            </p:cNvSpPr>
            <p:nvPr userDrawn="1"/>
          </p:nvSpPr>
          <p:spPr bwMode="hidden">
            <a:xfrm>
              <a:off x="5327" y="1642"/>
              <a:ext cx="5" cy="1"/>
            </a:xfrm>
            <a:custGeom>
              <a:avLst/>
              <a:gdLst>
                <a:gd name="T0" fmla="*/ 0 w 5"/>
                <a:gd name="T1" fmla="*/ 0 h 1"/>
                <a:gd name="T2" fmla="*/ 5 w 5"/>
                <a:gd name="T3" fmla="*/ 0 h 1"/>
                <a:gd name="T4" fmla="*/ 0 w 5"/>
                <a:gd name="T5" fmla="*/ 0 h 1"/>
                <a:gd name="T6" fmla="*/ 0 w 5"/>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1">
                  <a:moveTo>
                    <a:pt x="0" y="0"/>
                  </a:moveTo>
                  <a:lnTo>
                    <a:pt x="5" y="0"/>
                  </a:lnTo>
                  <a:lnTo>
                    <a:pt x="0" y="0"/>
                  </a:lnTo>
                  <a:close/>
                </a:path>
              </a:pathLst>
            </a:custGeom>
            <a:solidFill>
              <a:srgbClr val="FED1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sr-Cyrl-RS" smtClean="0">
                <a:solidFill>
                  <a:srgbClr val="000000"/>
                </a:solidFill>
              </a:endParaRPr>
            </a:p>
          </p:txBody>
        </p:sp>
        <p:sp>
          <p:nvSpPr>
            <p:cNvPr id="16" name="Freeform 14"/>
            <p:cNvSpPr>
              <a:spLocks/>
            </p:cNvSpPr>
            <p:nvPr userDrawn="1"/>
          </p:nvSpPr>
          <p:spPr bwMode="hidden">
            <a:xfrm>
              <a:off x="3839" y="1728"/>
              <a:ext cx="716" cy="383"/>
            </a:xfrm>
            <a:custGeom>
              <a:avLst/>
              <a:gdLst>
                <a:gd name="T0" fmla="*/ 659 w 716"/>
                <a:gd name="T1" fmla="*/ 6 h 383"/>
                <a:gd name="T2" fmla="*/ 588 w 716"/>
                <a:gd name="T3" fmla="*/ 42 h 383"/>
                <a:gd name="T4" fmla="*/ 515 w 716"/>
                <a:gd name="T5" fmla="*/ 84 h 383"/>
                <a:gd name="T6" fmla="*/ 509 w 716"/>
                <a:gd name="T7" fmla="*/ 90 h 383"/>
                <a:gd name="T8" fmla="*/ 485 w 716"/>
                <a:gd name="T9" fmla="*/ 102 h 383"/>
                <a:gd name="T10" fmla="*/ 455 w 716"/>
                <a:gd name="T11" fmla="*/ 120 h 383"/>
                <a:gd name="T12" fmla="*/ 425 w 716"/>
                <a:gd name="T13" fmla="*/ 138 h 383"/>
                <a:gd name="T14" fmla="*/ 371 w 716"/>
                <a:gd name="T15" fmla="*/ 168 h 383"/>
                <a:gd name="T16" fmla="*/ 306 w 716"/>
                <a:gd name="T17" fmla="*/ 198 h 383"/>
                <a:gd name="T18" fmla="*/ 186 w 716"/>
                <a:gd name="T19" fmla="*/ 251 h 383"/>
                <a:gd name="T20" fmla="*/ 131 w 716"/>
                <a:gd name="T21" fmla="*/ 269 h 383"/>
                <a:gd name="T22" fmla="*/ 89 w 716"/>
                <a:gd name="T23" fmla="*/ 287 h 383"/>
                <a:gd name="T24" fmla="*/ 53 w 716"/>
                <a:gd name="T25" fmla="*/ 305 h 383"/>
                <a:gd name="T26" fmla="*/ 36 w 716"/>
                <a:gd name="T27" fmla="*/ 311 h 383"/>
                <a:gd name="T28" fmla="*/ 12 w 716"/>
                <a:gd name="T29" fmla="*/ 329 h 383"/>
                <a:gd name="T30" fmla="*/ 0 w 716"/>
                <a:gd name="T31" fmla="*/ 353 h 383"/>
                <a:gd name="T32" fmla="*/ 0 w 716"/>
                <a:gd name="T33" fmla="*/ 371 h 383"/>
                <a:gd name="T34" fmla="*/ 0 w 716"/>
                <a:gd name="T35" fmla="*/ 383 h 383"/>
                <a:gd name="T36" fmla="*/ 0 w 716"/>
                <a:gd name="T37" fmla="*/ 383 h 383"/>
                <a:gd name="T38" fmla="*/ 12 w 716"/>
                <a:gd name="T39" fmla="*/ 371 h 383"/>
                <a:gd name="T40" fmla="*/ 30 w 716"/>
                <a:gd name="T41" fmla="*/ 353 h 383"/>
                <a:gd name="T42" fmla="*/ 53 w 716"/>
                <a:gd name="T43" fmla="*/ 335 h 383"/>
                <a:gd name="T44" fmla="*/ 77 w 716"/>
                <a:gd name="T45" fmla="*/ 317 h 383"/>
                <a:gd name="T46" fmla="*/ 101 w 716"/>
                <a:gd name="T47" fmla="*/ 311 h 383"/>
                <a:gd name="T48" fmla="*/ 131 w 716"/>
                <a:gd name="T49" fmla="*/ 299 h 383"/>
                <a:gd name="T50" fmla="*/ 204 w 716"/>
                <a:gd name="T51" fmla="*/ 269 h 383"/>
                <a:gd name="T52" fmla="*/ 240 w 716"/>
                <a:gd name="T53" fmla="*/ 251 h 383"/>
                <a:gd name="T54" fmla="*/ 270 w 716"/>
                <a:gd name="T55" fmla="*/ 239 h 383"/>
                <a:gd name="T56" fmla="*/ 294 w 716"/>
                <a:gd name="T57" fmla="*/ 228 h 383"/>
                <a:gd name="T58" fmla="*/ 312 w 716"/>
                <a:gd name="T59" fmla="*/ 222 h 383"/>
                <a:gd name="T60" fmla="*/ 330 w 716"/>
                <a:gd name="T61" fmla="*/ 210 h 383"/>
                <a:gd name="T62" fmla="*/ 365 w 716"/>
                <a:gd name="T63" fmla="*/ 186 h 383"/>
                <a:gd name="T64" fmla="*/ 419 w 716"/>
                <a:gd name="T65" fmla="*/ 156 h 383"/>
                <a:gd name="T66" fmla="*/ 473 w 716"/>
                <a:gd name="T67" fmla="*/ 120 h 383"/>
                <a:gd name="T68" fmla="*/ 527 w 716"/>
                <a:gd name="T69" fmla="*/ 90 h 383"/>
                <a:gd name="T70" fmla="*/ 576 w 716"/>
                <a:gd name="T71" fmla="*/ 60 h 383"/>
                <a:gd name="T72" fmla="*/ 612 w 716"/>
                <a:gd name="T73" fmla="*/ 42 h 383"/>
                <a:gd name="T74" fmla="*/ 629 w 716"/>
                <a:gd name="T75" fmla="*/ 36 h 383"/>
                <a:gd name="T76" fmla="*/ 647 w 716"/>
                <a:gd name="T77" fmla="*/ 30 h 383"/>
                <a:gd name="T78" fmla="*/ 677 w 716"/>
                <a:gd name="T79" fmla="*/ 18 h 383"/>
                <a:gd name="T80" fmla="*/ 701 w 716"/>
                <a:gd name="T81" fmla="*/ 6 h 383"/>
                <a:gd name="T82" fmla="*/ 713 w 716"/>
                <a:gd name="T83" fmla="*/ 0 h 383"/>
                <a:gd name="T84" fmla="*/ 713 w 716"/>
                <a:gd name="T85" fmla="*/ 0 h 383"/>
                <a:gd name="T86" fmla="*/ 659 w 716"/>
                <a:gd name="T87" fmla="*/ 6 h 383"/>
                <a:gd name="T88" fmla="*/ 716 w 716"/>
                <a:gd name="T89" fmla="*/ 6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16" h="383">
                  <a:moveTo>
                    <a:pt x="659" y="6"/>
                  </a:moveTo>
                  <a:lnTo>
                    <a:pt x="588" y="42"/>
                  </a:lnTo>
                  <a:lnTo>
                    <a:pt x="515" y="84"/>
                  </a:lnTo>
                  <a:lnTo>
                    <a:pt x="509" y="90"/>
                  </a:lnTo>
                  <a:lnTo>
                    <a:pt x="485" y="102"/>
                  </a:lnTo>
                  <a:lnTo>
                    <a:pt x="455" y="120"/>
                  </a:lnTo>
                  <a:lnTo>
                    <a:pt x="425" y="138"/>
                  </a:lnTo>
                  <a:lnTo>
                    <a:pt x="371" y="168"/>
                  </a:lnTo>
                  <a:lnTo>
                    <a:pt x="306" y="198"/>
                  </a:lnTo>
                  <a:lnTo>
                    <a:pt x="186" y="251"/>
                  </a:lnTo>
                  <a:lnTo>
                    <a:pt x="131" y="269"/>
                  </a:lnTo>
                  <a:lnTo>
                    <a:pt x="89" y="287"/>
                  </a:lnTo>
                  <a:lnTo>
                    <a:pt x="53" y="305"/>
                  </a:lnTo>
                  <a:lnTo>
                    <a:pt x="36" y="311"/>
                  </a:lnTo>
                  <a:lnTo>
                    <a:pt x="12" y="329"/>
                  </a:lnTo>
                  <a:lnTo>
                    <a:pt x="0" y="353"/>
                  </a:lnTo>
                  <a:lnTo>
                    <a:pt x="0" y="371"/>
                  </a:lnTo>
                  <a:lnTo>
                    <a:pt x="0" y="383"/>
                  </a:lnTo>
                  <a:lnTo>
                    <a:pt x="0" y="383"/>
                  </a:lnTo>
                  <a:lnTo>
                    <a:pt x="12" y="371"/>
                  </a:lnTo>
                  <a:lnTo>
                    <a:pt x="30" y="353"/>
                  </a:lnTo>
                  <a:lnTo>
                    <a:pt x="53" y="335"/>
                  </a:lnTo>
                  <a:lnTo>
                    <a:pt x="77" y="317"/>
                  </a:lnTo>
                  <a:lnTo>
                    <a:pt x="101" y="311"/>
                  </a:lnTo>
                  <a:lnTo>
                    <a:pt x="131" y="299"/>
                  </a:lnTo>
                  <a:lnTo>
                    <a:pt x="204" y="269"/>
                  </a:lnTo>
                  <a:lnTo>
                    <a:pt x="240" y="251"/>
                  </a:lnTo>
                  <a:lnTo>
                    <a:pt x="270" y="239"/>
                  </a:lnTo>
                  <a:lnTo>
                    <a:pt x="294" y="228"/>
                  </a:lnTo>
                  <a:lnTo>
                    <a:pt x="312" y="222"/>
                  </a:lnTo>
                  <a:lnTo>
                    <a:pt x="330" y="210"/>
                  </a:lnTo>
                  <a:lnTo>
                    <a:pt x="365" y="186"/>
                  </a:lnTo>
                  <a:lnTo>
                    <a:pt x="419" y="156"/>
                  </a:lnTo>
                  <a:lnTo>
                    <a:pt x="473" y="120"/>
                  </a:lnTo>
                  <a:lnTo>
                    <a:pt x="527" y="90"/>
                  </a:lnTo>
                  <a:lnTo>
                    <a:pt x="576" y="60"/>
                  </a:lnTo>
                  <a:lnTo>
                    <a:pt x="612" y="42"/>
                  </a:lnTo>
                  <a:lnTo>
                    <a:pt x="629" y="36"/>
                  </a:lnTo>
                  <a:lnTo>
                    <a:pt x="647" y="30"/>
                  </a:lnTo>
                  <a:lnTo>
                    <a:pt x="677" y="18"/>
                  </a:lnTo>
                  <a:lnTo>
                    <a:pt x="701" y="6"/>
                  </a:lnTo>
                  <a:lnTo>
                    <a:pt x="713" y="0"/>
                  </a:lnTo>
                  <a:lnTo>
                    <a:pt x="713" y="0"/>
                  </a:lnTo>
                  <a:lnTo>
                    <a:pt x="659" y="6"/>
                  </a:lnTo>
                  <a:lnTo>
                    <a:pt x="716" y="63"/>
                  </a:lnTo>
                </a:path>
              </a:pathLst>
            </a:custGeom>
            <a:gradFill rotWithShape="0">
              <a:gsLst>
                <a:gs pos="0">
                  <a:schemeClr val="bg2">
                    <a:gamma/>
                    <a:tint val="94118"/>
                    <a:invGamma/>
                  </a:schemeClr>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defRPr/>
              </a:pPr>
              <a:endParaRPr lang="en-US">
                <a:solidFill>
                  <a:srgbClr val="000000"/>
                </a:solidFill>
              </a:endParaRPr>
            </a:p>
          </p:txBody>
        </p:sp>
        <p:sp>
          <p:nvSpPr>
            <p:cNvPr id="17" name="Freeform 15"/>
            <p:cNvSpPr>
              <a:spLocks/>
            </p:cNvSpPr>
            <p:nvPr userDrawn="1"/>
          </p:nvSpPr>
          <p:spPr bwMode="hidden">
            <a:xfrm>
              <a:off x="3453" y="2271"/>
              <a:ext cx="318" cy="225"/>
            </a:xfrm>
            <a:custGeom>
              <a:avLst/>
              <a:gdLst>
                <a:gd name="T0" fmla="*/ 6 w 318"/>
                <a:gd name="T1" fmla="*/ 225 h 225"/>
                <a:gd name="T2" fmla="*/ 0 w 318"/>
                <a:gd name="T3" fmla="*/ 195 h 225"/>
                <a:gd name="T4" fmla="*/ 315 w 318"/>
                <a:gd name="T5" fmla="*/ 0 h 225"/>
                <a:gd name="T6" fmla="*/ 303 w 318"/>
                <a:gd name="T7" fmla="*/ 27 h 225"/>
                <a:gd name="T8" fmla="*/ 318 w 318"/>
                <a:gd name="T9" fmla="*/ 42 h 225"/>
              </a:gdLst>
              <a:ahLst/>
              <a:cxnLst>
                <a:cxn ang="0">
                  <a:pos x="T0" y="T1"/>
                </a:cxn>
                <a:cxn ang="0">
                  <a:pos x="T2" y="T3"/>
                </a:cxn>
                <a:cxn ang="0">
                  <a:pos x="T4" y="T5"/>
                </a:cxn>
                <a:cxn ang="0">
                  <a:pos x="T6" y="T7"/>
                </a:cxn>
                <a:cxn ang="0">
                  <a:pos x="T8" y="T9"/>
                </a:cxn>
              </a:cxnLst>
              <a:rect l="0" t="0" r="r" b="b"/>
              <a:pathLst>
                <a:path w="318" h="225">
                  <a:moveTo>
                    <a:pt x="6" y="225"/>
                  </a:moveTo>
                  <a:lnTo>
                    <a:pt x="0" y="195"/>
                  </a:lnTo>
                  <a:lnTo>
                    <a:pt x="315" y="0"/>
                  </a:lnTo>
                  <a:lnTo>
                    <a:pt x="303" y="27"/>
                  </a:lnTo>
                  <a:lnTo>
                    <a:pt x="318" y="42"/>
                  </a:lnTo>
                </a:path>
              </a:pathLst>
            </a:custGeom>
            <a:gradFill rotWithShape="0">
              <a:gsLst>
                <a:gs pos="0">
                  <a:schemeClr val="bg2">
                    <a:gamma/>
                    <a:tint val="94118"/>
                    <a:invGamma/>
                  </a:schemeClr>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defRPr/>
              </a:pPr>
              <a:endParaRPr lang="en-US">
                <a:solidFill>
                  <a:srgbClr val="000000"/>
                </a:solidFill>
              </a:endParaRPr>
            </a:p>
          </p:txBody>
        </p:sp>
        <p:sp>
          <p:nvSpPr>
            <p:cNvPr id="18" name="Freeform 16"/>
            <p:cNvSpPr>
              <a:spLocks/>
            </p:cNvSpPr>
            <p:nvPr userDrawn="1"/>
          </p:nvSpPr>
          <p:spPr bwMode="hidden">
            <a:xfrm>
              <a:off x="0" y="2658"/>
              <a:ext cx="2595" cy="933"/>
            </a:xfrm>
            <a:custGeom>
              <a:avLst/>
              <a:gdLst>
                <a:gd name="T0" fmla="*/ 1050 w 2595"/>
                <a:gd name="T1" fmla="*/ 657 h 933"/>
                <a:gd name="T2" fmla="*/ 1581 w 2595"/>
                <a:gd name="T3" fmla="*/ 690 h 933"/>
                <a:gd name="T4" fmla="*/ 1671 w 2595"/>
                <a:gd name="T5" fmla="*/ 723 h 933"/>
                <a:gd name="T6" fmla="*/ 1176 w 2595"/>
                <a:gd name="T7" fmla="*/ 621 h 933"/>
                <a:gd name="T8" fmla="*/ 1854 w 2595"/>
                <a:gd name="T9" fmla="*/ 567 h 933"/>
                <a:gd name="T10" fmla="*/ 1869 w 2595"/>
                <a:gd name="T11" fmla="*/ 612 h 933"/>
                <a:gd name="T12" fmla="*/ 2103 w 2595"/>
                <a:gd name="T13" fmla="*/ 861 h 933"/>
                <a:gd name="T14" fmla="*/ 1883 w 2595"/>
                <a:gd name="T15" fmla="*/ 520 h 933"/>
                <a:gd name="T16" fmla="*/ 1842 w 2595"/>
                <a:gd name="T17" fmla="*/ 490 h 933"/>
                <a:gd name="T18" fmla="*/ 1770 w 2595"/>
                <a:gd name="T19" fmla="*/ 466 h 933"/>
                <a:gd name="T20" fmla="*/ 1740 w 2595"/>
                <a:gd name="T21" fmla="*/ 448 h 933"/>
                <a:gd name="T22" fmla="*/ 1758 w 2595"/>
                <a:gd name="T23" fmla="*/ 436 h 933"/>
                <a:gd name="T24" fmla="*/ 1830 w 2595"/>
                <a:gd name="T25" fmla="*/ 430 h 933"/>
                <a:gd name="T26" fmla="*/ 1877 w 2595"/>
                <a:gd name="T27" fmla="*/ 424 h 933"/>
                <a:gd name="T28" fmla="*/ 1955 w 2595"/>
                <a:gd name="T29" fmla="*/ 394 h 933"/>
                <a:gd name="T30" fmla="*/ 2052 w 2595"/>
                <a:gd name="T31" fmla="*/ 396 h 933"/>
                <a:gd name="T32" fmla="*/ 2253 w 2595"/>
                <a:gd name="T33" fmla="*/ 732 h 933"/>
                <a:gd name="T34" fmla="*/ 2415 w 2595"/>
                <a:gd name="T35" fmla="*/ 933 h 933"/>
                <a:gd name="T36" fmla="*/ 2397 w 2595"/>
                <a:gd name="T37" fmla="*/ 828 h 933"/>
                <a:gd name="T38" fmla="*/ 2088 w 2595"/>
                <a:gd name="T39" fmla="*/ 400 h 933"/>
                <a:gd name="T40" fmla="*/ 2046 w 2595"/>
                <a:gd name="T41" fmla="*/ 346 h 933"/>
                <a:gd name="T42" fmla="*/ 1997 w 2595"/>
                <a:gd name="T43" fmla="*/ 304 h 933"/>
                <a:gd name="T44" fmla="*/ 1967 w 2595"/>
                <a:gd name="T45" fmla="*/ 286 h 933"/>
                <a:gd name="T46" fmla="*/ 1973 w 2595"/>
                <a:gd name="T47" fmla="*/ 286 h 933"/>
                <a:gd name="T48" fmla="*/ 2009 w 2595"/>
                <a:gd name="T49" fmla="*/ 286 h 933"/>
                <a:gd name="T50" fmla="*/ 2082 w 2595"/>
                <a:gd name="T51" fmla="*/ 322 h 933"/>
                <a:gd name="T52" fmla="*/ 2199 w 2595"/>
                <a:gd name="T53" fmla="*/ 384 h 933"/>
                <a:gd name="T54" fmla="*/ 2394 w 2595"/>
                <a:gd name="T55" fmla="*/ 448 h 933"/>
                <a:gd name="T56" fmla="*/ 2595 w 2595"/>
                <a:gd name="T57" fmla="*/ 516 h 933"/>
                <a:gd name="T58" fmla="*/ 2388 w 2595"/>
                <a:gd name="T59" fmla="*/ 424 h 933"/>
                <a:gd name="T60" fmla="*/ 2219 w 2595"/>
                <a:gd name="T61" fmla="*/ 340 h 933"/>
                <a:gd name="T62" fmla="*/ 2052 w 2595"/>
                <a:gd name="T63" fmla="*/ 280 h 933"/>
                <a:gd name="T64" fmla="*/ 1955 w 2595"/>
                <a:gd name="T65" fmla="*/ 262 h 933"/>
                <a:gd name="T66" fmla="*/ 1877 w 2595"/>
                <a:gd name="T67" fmla="*/ 274 h 933"/>
                <a:gd name="T68" fmla="*/ 1752 w 2595"/>
                <a:gd name="T69" fmla="*/ 274 h 933"/>
                <a:gd name="T70" fmla="*/ 1661 w 2595"/>
                <a:gd name="T71" fmla="*/ 292 h 933"/>
                <a:gd name="T72" fmla="*/ 1607 w 2595"/>
                <a:gd name="T73" fmla="*/ 316 h 933"/>
                <a:gd name="T74" fmla="*/ 1589 w 2595"/>
                <a:gd name="T75" fmla="*/ 322 h 933"/>
                <a:gd name="T76" fmla="*/ 1409 w 2595"/>
                <a:gd name="T77" fmla="*/ 358 h 933"/>
                <a:gd name="T78" fmla="*/ 1152 w 2595"/>
                <a:gd name="T79" fmla="*/ 442 h 933"/>
                <a:gd name="T80" fmla="*/ 966 w 2595"/>
                <a:gd name="T81" fmla="*/ 460 h 933"/>
                <a:gd name="T82" fmla="*/ 870 w 2595"/>
                <a:gd name="T83" fmla="*/ 442 h 933"/>
                <a:gd name="T84" fmla="*/ 828 w 2595"/>
                <a:gd name="T85" fmla="*/ 430 h 933"/>
                <a:gd name="T86" fmla="*/ 743 w 2595"/>
                <a:gd name="T87" fmla="*/ 388 h 933"/>
                <a:gd name="T88" fmla="*/ 636 w 2595"/>
                <a:gd name="T89" fmla="*/ 334 h 933"/>
                <a:gd name="T90" fmla="*/ 467 w 2595"/>
                <a:gd name="T91" fmla="*/ 256 h 933"/>
                <a:gd name="T92" fmla="*/ 0 w 2595"/>
                <a:gd name="T93" fmla="*/ 0 h 933"/>
                <a:gd name="T94" fmla="*/ 585 w 2595"/>
                <a:gd name="T95" fmla="*/ 390 h 933"/>
                <a:gd name="T96" fmla="*/ 849 w 2595"/>
                <a:gd name="T97" fmla="*/ 543 h 933"/>
                <a:gd name="T98" fmla="*/ 897 w 2595"/>
                <a:gd name="T99" fmla="*/ 621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95" h="933">
                  <a:moveTo>
                    <a:pt x="981" y="675"/>
                  </a:moveTo>
                  <a:lnTo>
                    <a:pt x="1050" y="657"/>
                  </a:lnTo>
                  <a:lnTo>
                    <a:pt x="1143" y="651"/>
                  </a:lnTo>
                  <a:lnTo>
                    <a:pt x="1581" y="690"/>
                  </a:lnTo>
                  <a:lnTo>
                    <a:pt x="1623" y="738"/>
                  </a:lnTo>
                  <a:lnTo>
                    <a:pt x="1671" y="723"/>
                  </a:lnTo>
                  <a:lnTo>
                    <a:pt x="1656" y="675"/>
                  </a:lnTo>
                  <a:lnTo>
                    <a:pt x="1176" y="621"/>
                  </a:lnTo>
                  <a:lnTo>
                    <a:pt x="1797" y="534"/>
                  </a:lnTo>
                  <a:lnTo>
                    <a:pt x="1854" y="567"/>
                  </a:lnTo>
                  <a:lnTo>
                    <a:pt x="1881" y="585"/>
                  </a:lnTo>
                  <a:lnTo>
                    <a:pt x="1869" y="612"/>
                  </a:lnTo>
                  <a:lnTo>
                    <a:pt x="1995" y="852"/>
                  </a:lnTo>
                  <a:lnTo>
                    <a:pt x="2103" y="861"/>
                  </a:lnTo>
                  <a:lnTo>
                    <a:pt x="1889" y="538"/>
                  </a:lnTo>
                  <a:lnTo>
                    <a:pt x="1883" y="520"/>
                  </a:lnTo>
                  <a:lnTo>
                    <a:pt x="1872" y="508"/>
                  </a:lnTo>
                  <a:lnTo>
                    <a:pt x="1842" y="490"/>
                  </a:lnTo>
                  <a:lnTo>
                    <a:pt x="1806" y="478"/>
                  </a:lnTo>
                  <a:lnTo>
                    <a:pt x="1770" y="466"/>
                  </a:lnTo>
                  <a:lnTo>
                    <a:pt x="1752" y="454"/>
                  </a:lnTo>
                  <a:lnTo>
                    <a:pt x="1740" y="448"/>
                  </a:lnTo>
                  <a:lnTo>
                    <a:pt x="1746" y="436"/>
                  </a:lnTo>
                  <a:lnTo>
                    <a:pt x="1758" y="436"/>
                  </a:lnTo>
                  <a:lnTo>
                    <a:pt x="1782" y="430"/>
                  </a:lnTo>
                  <a:lnTo>
                    <a:pt x="1830" y="430"/>
                  </a:lnTo>
                  <a:lnTo>
                    <a:pt x="1854" y="430"/>
                  </a:lnTo>
                  <a:lnTo>
                    <a:pt x="1877" y="424"/>
                  </a:lnTo>
                  <a:lnTo>
                    <a:pt x="1925" y="400"/>
                  </a:lnTo>
                  <a:lnTo>
                    <a:pt x="1955" y="394"/>
                  </a:lnTo>
                  <a:lnTo>
                    <a:pt x="1979" y="394"/>
                  </a:lnTo>
                  <a:lnTo>
                    <a:pt x="2052" y="396"/>
                  </a:lnTo>
                  <a:lnTo>
                    <a:pt x="2046" y="456"/>
                  </a:lnTo>
                  <a:lnTo>
                    <a:pt x="2253" y="732"/>
                  </a:lnTo>
                  <a:lnTo>
                    <a:pt x="2334" y="816"/>
                  </a:lnTo>
                  <a:lnTo>
                    <a:pt x="2415" y="933"/>
                  </a:lnTo>
                  <a:lnTo>
                    <a:pt x="2430" y="909"/>
                  </a:lnTo>
                  <a:lnTo>
                    <a:pt x="2397" y="828"/>
                  </a:lnTo>
                  <a:lnTo>
                    <a:pt x="2094" y="412"/>
                  </a:lnTo>
                  <a:lnTo>
                    <a:pt x="2088" y="400"/>
                  </a:lnTo>
                  <a:lnTo>
                    <a:pt x="2076" y="376"/>
                  </a:lnTo>
                  <a:lnTo>
                    <a:pt x="2046" y="346"/>
                  </a:lnTo>
                  <a:lnTo>
                    <a:pt x="2015" y="322"/>
                  </a:lnTo>
                  <a:lnTo>
                    <a:pt x="1997" y="304"/>
                  </a:lnTo>
                  <a:lnTo>
                    <a:pt x="1979" y="292"/>
                  </a:lnTo>
                  <a:lnTo>
                    <a:pt x="1967" y="286"/>
                  </a:lnTo>
                  <a:lnTo>
                    <a:pt x="1967" y="286"/>
                  </a:lnTo>
                  <a:lnTo>
                    <a:pt x="1973" y="286"/>
                  </a:lnTo>
                  <a:lnTo>
                    <a:pt x="1985" y="286"/>
                  </a:lnTo>
                  <a:lnTo>
                    <a:pt x="2009" y="286"/>
                  </a:lnTo>
                  <a:lnTo>
                    <a:pt x="2040" y="298"/>
                  </a:lnTo>
                  <a:lnTo>
                    <a:pt x="2082" y="322"/>
                  </a:lnTo>
                  <a:lnTo>
                    <a:pt x="2124" y="348"/>
                  </a:lnTo>
                  <a:lnTo>
                    <a:pt x="2199" y="384"/>
                  </a:lnTo>
                  <a:lnTo>
                    <a:pt x="2325" y="426"/>
                  </a:lnTo>
                  <a:lnTo>
                    <a:pt x="2394" y="448"/>
                  </a:lnTo>
                  <a:lnTo>
                    <a:pt x="2523" y="522"/>
                  </a:lnTo>
                  <a:lnTo>
                    <a:pt x="2595" y="516"/>
                  </a:lnTo>
                  <a:lnTo>
                    <a:pt x="2442" y="454"/>
                  </a:lnTo>
                  <a:lnTo>
                    <a:pt x="2388" y="424"/>
                  </a:lnTo>
                  <a:lnTo>
                    <a:pt x="2327" y="388"/>
                  </a:lnTo>
                  <a:lnTo>
                    <a:pt x="2219" y="340"/>
                  </a:lnTo>
                  <a:lnTo>
                    <a:pt x="2106" y="292"/>
                  </a:lnTo>
                  <a:lnTo>
                    <a:pt x="2052" y="280"/>
                  </a:lnTo>
                  <a:lnTo>
                    <a:pt x="2003" y="268"/>
                  </a:lnTo>
                  <a:lnTo>
                    <a:pt x="1955" y="262"/>
                  </a:lnTo>
                  <a:lnTo>
                    <a:pt x="1919" y="268"/>
                  </a:lnTo>
                  <a:lnTo>
                    <a:pt x="1877" y="274"/>
                  </a:lnTo>
                  <a:lnTo>
                    <a:pt x="1812" y="274"/>
                  </a:lnTo>
                  <a:lnTo>
                    <a:pt x="1752" y="274"/>
                  </a:lnTo>
                  <a:lnTo>
                    <a:pt x="1703" y="286"/>
                  </a:lnTo>
                  <a:lnTo>
                    <a:pt x="1661" y="292"/>
                  </a:lnTo>
                  <a:lnTo>
                    <a:pt x="1631" y="304"/>
                  </a:lnTo>
                  <a:lnTo>
                    <a:pt x="1607" y="316"/>
                  </a:lnTo>
                  <a:lnTo>
                    <a:pt x="1595" y="322"/>
                  </a:lnTo>
                  <a:lnTo>
                    <a:pt x="1589" y="322"/>
                  </a:lnTo>
                  <a:lnTo>
                    <a:pt x="1500" y="334"/>
                  </a:lnTo>
                  <a:lnTo>
                    <a:pt x="1409" y="358"/>
                  </a:lnTo>
                  <a:lnTo>
                    <a:pt x="1236" y="418"/>
                  </a:lnTo>
                  <a:lnTo>
                    <a:pt x="1152" y="442"/>
                  </a:lnTo>
                  <a:lnTo>
                    <a:pt x="1061" y="460"/>
                  </a:lnTo>
                  <a:lnTo>
                    <a:pt x="966" y="460"/>
                  </a:lnTo>
                  <a:lnTo>
                    <a:pt x="918" y="454"/>
                  </a:lnTo>
                  <a:lnTo>
                    <a:pt x="870" y="442"/>
                  </a:lnTo>
                  <a:lnTo>
                    <a:pt x="858" y="436"/>
                  </a:lnTo>
                  <a:lnTo>
                    <a:pt x="828" y="430"/>
                  </a:lnTo>
                  <a:lnTo>
                    <a:pt x="791" y="412"/>
                  </a:lnTo>
                  <a:lnTo>
                    <a:pt x="743" y="388"/>
                  </a:lnTo>
                  <a:lnTo>
                    <a:pt x="690" y="364"/>
                  </a:lnTo>
                  <a:lnTo>
                    <a:pt x="636" y="334"/>
                  </a:lnTo>
                  <a:lnTo>
                    <a:pt x="515" y="280"/>
                  </a:lnTo>
                  <a:lnTo>
                    <a:pt x="467" y="256"/>
                  </a:lnTo>
                  <a:lnTo>
                    <a:pt x="443" y="244"/>
                  </a:lnTo>
                  <a:lnTo>
                    <a:pt x="0" y="0"/>
                  </a:lnTo>
                  <a:lnTo>
                    <a:pt x="123" y="120"/>
                  </a:lnTo>
                  <a:lnTo>
                    <a:pt x="585" y="390"/>
                  </a:lnTo>
                  <a:lnTo>
                    <a:pt x="708" y="462"/>
                  </a:lnTo>
                  <a:lnTo>
                    <a:pt x="849" y="543"/>
                  </a:lnTo>
                  <a:lnTo>
                    <a:pt x="882" y="564"/>
                  </a:lnTo>
                  <a:lnTo>
                    <a:pt x="897" y="621"/>
                  </a:lnTo>
                  <a:lnTo>
                    <a:pt x="981" y="675"/>
                  </a:lnTo>
                  <a:close/>
                </a:path>
              </a:pathLst>
            </a:custGeom>
            <a:gradFill rotWithShape="0">
              <a:gsLst>
                <a:gs pos="0">
                  <a:schemeClr val="bg2">
                    <a:gamma/>
                    <a:tint val="81961"/>
                    <a:invGamma/>
                  </a:schemeClr>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defRPr/>
              </a:pPr>
              <a:endParaRPr lang="en-US">
                <a:solidFill>
                  <a:srgbClr val="000000"/>
                </a:solidFill>
              </a:endParaRPr>
            </a:p>
          </p:txBody>
        </p:sp>
        <p:sp>
          <p:nvSpPr>
            <p:cNvPr id="19" name="Freeform 17"/>
            <p:cNvSpPr>
              <a:spLocks/>
            </p:cNvSpPr>
            <p:nvPr userDrawn="1"/>
          </p:nvSpPr>
          <p:spPr bwMode="hidden">
            <a:xfrm>
              <a:off x="0" y="2994"/>
              <a:ext cx="2723" cy="1091"/>
            </a:xfrm>
            <a:custGeom>
              <a:avLst/>
              <a:gdLst>
                <a:gd name="T0" fmla="*/ 2370 w 2723"/>
                <a:gd name="T1" fmla="*/ 72 h 1091"/>
                <a:gd name="T2" fmla="*/ 2597 w 2723"/>
                <a:gd name="T3" fmla="*/ 198 h 1091"/>
                <a:gd name="T4" fmla="*/ 2639 w 2723"/>
                <a:gd name="T5" fmla="*/ 276 h 1091"/>
                <a:gd name="T6" fmla="*/ 2453 w 2723"/>
                <a:gd name="T7" fmla="*/ 264 h 1091"/>
                <a:gd name="T8" fmla="*/ 2297 w 2723"/>
                <a:gd name="T9" fmla="*/ 204 h 1091"/>
                <a:gd name="T10" fmla="*/ 2112 w 2723"/>
                <a:gd name="T11" fmla="*/ 66 h 1091"/>
                <a:gd name="T12" fmla="*/ 2088 w 2723"/>
                <a:gd name="T13" fmla="*/ 72 h 1091"/>
                <a:gd name="T14" fmla="*/ 2106 w 2723"/>
                <a:gd name="T15" fmla="*/ 114 h 1091"/>
                <a:gd name="T16" fmla="*/ 2412 w 2723"/>
                <a:gd name="T17" fmla="*/ 552 h 1091"/>
                <a:gd name="T18" fmla="*/ 2279 w 2723"/>
                <a:gd name="T19" fmla="*/ 564 h 1091"/>
                <a:gd name="T20" fmla="*/ 2189 w 2723"/>
                <a:gd name="T21" fmla="*/ 492 h 1091"/>
                <a:gd name="T22" fmla="*/ 2058 w 2723"/>
                <a:gd name="T23" fmla="*/ 330 h 1091"/>
                <a:gd name="T24" fmla="*/ 1991 w 2723"/>
                <a:gd name="T25" fmla="*/ 234 h 1091"/>
                <a:gd name="T26" fmla="*/ 1949 w 2723"/>
                <a:gd name="T27" fmla="*/ 174 h 1091"/>
                <a:gd name="T28" fmla="*/ 1824 w 2723"/>
                <a:gd name="T29" fmla="*/ 132 h 1091"/>
                <a:gd name="T30" fmla="*/ 1794 w 2723"/>
                <a:gd name="T31" fmla="*/ 144 h 1091"/>
                <a:gd name="T32" fmla="*/ 1895 w 2723"/>
                <a:gd name="T33" fmla="*/ 222 h 1091"/>
                <a:gd name="T34" fmla="*/ 1943 w 2723"/>
                <a:gd name="T35" fmla="*/ 366 h 1091"/>
                <a:gd name="T36" fmla="*/ 2064 w 2723"/>
                <a:gd name="T37" fmla="*/ 630 h 1091"/>
                <a:gd name="T38" fmla="*/ 2052 w 2723"/>
                <a:gd name="T39" fmla="*/ 695 h 1091"/>
                <a:gd name="T40" fmla="*/ 1955 w 2723"/>
                <a:gd name="T41" fmla="*/ 683 h 1091"/>
                <a:gd name="T42" fmla="*/ 1913 w 2723"/>
                <a:gd name="T43" fmla="*/ 636 h 1091"/>
                <a:gd name="T44" fmla="*/ 1703 w 2723"/>
                <a:gd name="T45" fmla="*/ 312 h 1091"/>
                <a:gd name="T46" fmla="*/ 1637 w 2723"/>
                <a:gd name="T47" fmla="*/ 276 h 1091"/>
                <a:gd name="T48" fmla="*/ 1643 w 2723"/>
                <a:gd name="T49" fmla="*/ 318 h 1091"/>
                <a:gd name="T50" fmla="*/ 1673 w 2723"/>
                <a:gd name="T51" fmla="*/ 408 h 1091"/>
                <a:gd name="T52" fmla="*/ 1716 w 2723"/>
                <a:gd name="T53" fmla="*/ 779 h 1091"/>
                <a:gd name="T54" fmla="*/ 1691 w 2723"/>
                <a:gd name="T55" fmla="*/ 737 h 1091"/>
                <a:gd name="T56" fmla="*/ 1613 w 2723"/>
                <a:gd name="T57" fmla="*/ 582 h 1091"/>
                <a:gd name="T58" fmla="*/ 1494 w 2723"/>
                <a:gd name="T59" fmla="*/ 480 h 1091"/>
                <a:gd name="T60" fmla="*/ 1248 w 2723"/>
                <a:gd name="T61" fmla="*/ 528 h 1091"/>
                <a:gd name="T62" fmla="*/ 996 w 2723"/>
                <a:gd name="T63" fmla="*/ 630 h 1091"/>
                <a:gd name="T64" fmla="*/ 714 w 2723"/>
                <a:gd name="T65" fmla="*/ 534 h 1091"/>
                <a:gd name="T66" fmla="*/ 198 w 2723"/>
                <a:gd name="T67" fmla="*/ 288 h 1091"/>
                <a:gd name="T68" fmla="*/ 0 w 2723"/>
                <a:gd name="T69" fmla="*/ 460 h 1091"/>
                <a:gd name="T70" fmla="*/ 288 w 2723"/>
                <a:gd name="T71" fmla="*/ 570 h 1091"/>
                <a:gd name="T72" fmla="*/ 461 w 2723"/>
                <a:gd name="T73" fmla="*/ 654 h 1091"/>
                <a:gd name="T74" fmla="*/ 725 w 2723"/>
                <a:gd name="T75" fmla="*/ 755 h 1091"/>
                <a:gd name="T76" fmla="*/ 966 w 2723"/>
                <a:gd name="T77" fmla="*/ 791 h 1091"/>
                <a:gd name="T78" fmla="*/ 1176 w 2723"/>
                <a:gd name="T79" fmla="*/ 779 h 1091"/>
                <a:gd name="T80" fmla="*/ 1278 w 2723"/>
                <a:gd name="T81" fmla="*/ 791 h 1091"/>
                <a:gd name="T82" fmla="*/ 1404 w 2723"/>
                <a:gd name="T83" fmla="*/ 845 h 1091"/>
                <a:gd name="T84" fmla="*/ 1416 w 2723"/>
                <a:gd name="T85" fmla="*/ 887 h 1091"/>
                <a:gd name="T86" fmla="*/ 1361 w 2723"/>
                <a:gd name="T87" fmla="*/ 923 h 1091"/>
                <a:gd name="T88" fmla="*/ 1385 w 2723"/>
                <a:gd name="T89" fmla="*/ 1007 h 1091"/>
                <a:gd name="T90" fmla="*/ 1494 w 2723"/>
                <a:gd name="T91" fmla="*/ 1085 h 1091"/>
                <a:gd name="T92" fmla="*/ 1697 w 2723"/>
                <a:gd name="T93" fmla="*/ 1043 h 1091"/>
                <a:gd name="T94" fmla="*/ 1812 w 2723"/>
                <a:gd name="T95" fmla="*/ 989 h 1091"/>
                <a:gd name="T96" fmla="*/ 1973 w 2723"/>
                <a:gd name="T97" fmla="*/ 917 h 1091"/>
                <a:gd name="T98" fmla="*/ 2201 w 2723"/>
                <a:gd name="T99" fmla="*/ 899 h 1091"/>
                <a:gd name="T100" fmla="*/ 2364 w 2723"/>
                <a:gd name="T101" fmla="*/ 863 h 1091"/>
                <a:gd name="T102" fmla="*/ 2400 w 2723"/>
                <a:gd name="T103" fmla="*/ 743 h 1091"/>
                <a:gd name="T104" fmla="*/ 2471 w 2723"/>
                <a:gd name="T105" fmla="*/ 701 h 1091"/>
                <a:gd name="T106" fmla="*/ 2621 w 2723"/>
                <a:gd name="T107" fmla="*/ 504 h 1091"/>
                <a:gd name="T108" fmla="*/ 2693 w 2723"/>
                <a:gd name="T109" fmla="*/ 374 h 109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23" h="1091">
                  <a:moveTo>
                    <a:pt x="2723" y="299"/>
                  </a:moveTo>
                  <a:lnTo>
                    <a:pt x="2715" y="240"/>
                  </a:lnTo>
                  <a:lnTo>
                    <a:pt x="2656" y="195"/>
                  </a:lnTo>
                  <a:lnTo>
                    <a:pt x="2370" y="72"/>
                  </a:lnTo>
                  <a:lnTo>
                    <a:pt x="2303" y="54"/>
                  </a:lnTo>
                  <a:lnTo>
                    <a:pt x="2585" y="186"/>
                  </a:lnTo>
                  <a:lnTo>
                    <a:pt x="2591" y="192"/>
                  </a:lnTo>
                  <a:lnTo>
                    <a:pt x="2597" y="198"/>
                  </a:lnTo>
                  <a:lnTo>
                    <a:pt x="2621" y="228"/>
                  </a:lnTo>
                  <a:lnTo>
                    <a:pt x="2639" y="258"/>
                  </a:lnTo>
                  <a:lnTo>
                    <a:pt x="2646" y="270"/>
                  </a:lnTo>
                  <a:lnTo>
                    <a:pt x="2639" y="276"/>
                  </a:lnTo>
                  <a:lnTo>
                    <a:pt x="2603" y="282"/>
                  </a:lnTo>
                  <a:lnTo>
                    <a:pt x="2555" y="282"/>
                  </a:lnTo>
                  <a:lnTo>
                    <a:pt x="2507" y="276"/>
                  </a:lnTo>
                  <a:lnTo>
                    <a:pt x="2453" y="264"/>
                  </a:lnTo>
                  <a:lnTo>
                    <a:pt x="2394" y="246"/>
                  </a:lnTo>
                  <a:lnTo>
                    <a:pt x="2340" y="222"/>
                  </a:lnTo>
                  <a:lnTo>
                    <a:pt x="2321" y="216"/>
                  </a:lnTo>
                  <a:lnTo>
                    <a:pt x="2297" y="204"/>
                  </a:lnTo>
                  <a:lnTo>
                    <a:pt x="2171" y="126"/>
                  </a:lnTo>
                  <a:lnTo>
                    <a:pt x="2165" y="120"/>
                  </a:lnTo>
                  <a:lnTo>
                    <a:pt x="2154" y="102"/>
                  </a:lnTo>
                  <a:lnTo>
                    <a:pt x="2112" y="66"/>
                  </a:lnTo>
                  <a:lnTo>
                    <a:pt x="2064" y="24"/>
                  </a:lnTo>
                  <a:lnTo>
                    <a:pt x="2046" y="6"/>
                  </a:lnTo>
                  <a:lnTo>
                    <a:pt x="2034" y="0"/>
                  </a:lnTo>
                  <a:lnTo>
                    <a:pt x="2088" y="72"/>
                  </a:lnTo>
                  <a:lnTo>
                    <a:pt x="2106" y="108"/>
                  </a:lnTo>
                  <a:lnTo>
                    <a:pt x="2106" y="114"/>
                  </a:lnTo>
                  <a:lnTo>
                    <a:pt x="2112" y="114"/>
                  </a:lnTo>
                  <a:lnTo>
                    <a:pt x="2406" y="516"/>
                  </a:lnTo>
                  <a:lnTo>
                    <a:pt x="2412" y="534"/>
                  </a:lnTo>
                  <a:lnTo>
                    <a:pt x="2412" y="552"/>
                  </a:lnTo>
                  <a:lnTo>
                    <a:pt x="2394" y="576"/>
                  </a:lnTo>
                  <a:lnTo>
                    <a:pt x="2364" y="588"/>
                  </a:lnTo>
                  <a:lnTo>
                    <a:pt x="2321" y="588"/>
                  </a:lnTo>
                  <a:lnTo>
                    <a:pt x="2279" y="564"/>
                  </a:lnTo>
                  <a:lnTo>
                    <a:pt x="2237" y="534"/>
                  </a:lnTo>
                  <a:lnTo>
                    <a:pt x="2201" y="504"/>
                  </a:lnTo>
                  <a:lnTo>
                    <a:pt x="2195" y="498"/>
                  </a:lnTo>
                  <a:lnTo>
                    <a:pt x="2189" y="492"/>
                  </a:lnTo>
                  <a:lnTo>
                    <a:pt x="2171" y="462"/>
                  </a:lnTo>
                  <a:lnTo>
                    <a:pt x="2142" y="420"/>
                  </a:lnTo>
                  <a:lnTo>
                    <a:pt x="2100" y="378"/>
                  </a:lnTo>
                  <a:lnTo>
                    <a:pt x="2058" y="330"/>
                  </a:lnTo>
                  <a:lnTo>
                    <a:pt x="2040" y="318"/>
                  </a:lnTo>
                  <a:lnTo>
                    <a:pt x="2028" y="300"/>
                  </a:lnTo>
                  <a:lnTo>
                    <a:pt x="2009" y="264"/>
                  </a:lnTo>
                  <a:lnTo>
                    <a:pt x="1991" y="234"/>
                  </a:lnTo>
                  <a:lnTo>
                    <a:pt x="1985" y="210"/>
                  </a:lnTo>
                  <a:lnTo>
                    <a:pt x="1973" y="192"/>
                  </a:lnTo>
                  <a:lnTo>
                    <a:pt x="1967" y="180"/>
                  </a:lnTo>
                  <a:lnTo>
                    <a:pt x="1949" y="174"/>
                  </a:lnTo>
                  <a:lnTo>
                    <a:pt x="1907" y="156"/>
                  </a:lnTo>
                  <a:lnTo>
                    <a:pt x="1860" y="138"/>
                  </a:lnTo>
                  <a:lnTo>
                    <a:pt x="1836" y="132"/>
                  </a:lnTo>
                  <a:lnTo>
                    <a:pt x="1824" y="132"/>
                  </a:lnTo>
                  <a:lnTo>
                    <a:pt x="1806" y="132"/>
                  </a:lnTo>
                  <a:lnTo>
                    <a:pt x="1800" y="138"/>
                  </a:lnTo>
                  <a:lnTo>
                    <a:pt x="1794" y="144"/>
                  </a:lnTo>
                  <a:lnTo>
                    <a:pt x="1842" y="156"/>
                  </a:lnTo>
                  <a:lnTo>
                    <a:pt x="1872" y="180"/>
                  </a:lnTo>
                  <a:lnTo>
                    <a:pt x="1889" y="204"/>
                  </a:lnTo>
                  <a:lnTo>
                    <a:pt x="1895" y="222"/>
                  </a:lnTo>
                  <a:lnTo>
                    <a:pt x="1889" y="240"/>
                  </a:lnTo>
                  <a:lnTo>
                    <a:pt x="1901" y="270"/>
                  </a:lnTo>
                  <a:lnTo>
                    <a:pt x="1919" y="318"/>
                  </a:lnTo>
                  <a:lnTo>
                    <a:pt x="1943" y="366"/>
                  </a:lnTo>
                  <a:lnTo>
                    <a:pt x="1991" y="480"/>
                  </a:lnTo>
                  <a:lnTo>
                    <a:pt x="2021" y="534"/>
                  </a:lnTo>
                  <a:lnTo>
                    <a:pt x="2040" y="582"/>
                  </a:lnTo>
                  <a:lnTo>
                    <a:pt x="2064" y="630"/>
                  </a:lnTo>
                  <a:lnTo>
                    <a:pt x="2076" y="666"/>
                  </a:lnTo>
                  <a:lnTo>
                    <a:pt x="2082" y="683"/>
                  </a:lnTo>
                  <a:lnTo>
                    <a:pt x="2070" y="695"/>
                  </a:lnTo>
                  <a:lnTo>
                    <a:pt x="2052" y="695"/>
                  </a:lnTo>
                  <a:lnTo>
                    <a:pt x="2021" y="695"/>
                  </a:lnTo>
                  <a:lnTo>
                    <a:pt x="1997" y="695"/>
                  </a:lnTo>
                  <a:lnTo>
                    <a:pt x="1973" y="689"/>
                  </a:lnTo>
                  <a:lnTo>
                    <a:pt x="1955" y="683"/>
                  </a:lnTo>
                  <a:lnTo>
                    <a:pt x="1949" y="683"/>
                  </a:lnTo>
                  <a:lnTo>
                    <a:pt x="1949" y="677"/>
                  </a:lnTo>
                  <a:lnTo>
                    <a:pt x="1943" y="672"/>
                  </a:lnTo>
                  <a:lnTo>
                    <a:pt x="1913" y="636"/>
                  </a:lnTo>
                  <a:lnTo>
                    <a:pt x="1806" y="324"/>
                  </a:lnTo>
                  <a:lnTo>
                    <a:pt x="1776" y="330"/>
                  </a:lnTo>
                  <a:lnTo>
                    <a:pt x="1746" y="330"/>
                  </a:lnTo>
                  <a:lnTo>
                    <a:pt x="1703" y="312"/>
                  </a:lnTo>
                  <a:lnTo>
                    <a:pt x="1673" y="288"/>
                  </a:lnTo>
                  <a:lnTo>
                    <a:pt x="1667" y="276"/>
                  </a:lnTo>
                  <a:lnTo>
                    <a:pt x="1655" y="270"/>
                  </a:lnTo>
                  <a:lnTo>
                    <a:pt x="1637" y="276"/>
                  </a:lnTo>
                  <a:lnTo>
                    <a:pt x="1631" y="288"/>
                  </a:lnTo>
                  <a:lnTo>
                    <a:pt x="1625" y="306"/>
                  </a:lnTo>
                  <a:lnTo>
                    <a:pt x="1625" y="312"/>
                  </a:lnTo>
                  <a:lnTo>
                    <a:pt x="1643" y="318"/>
                  </a:lnTo>
                  <a:lnTo>
                    <a:pt x="1655" y="336"/>
                  </a:lnTo>
                  <a:lnTo>
                    <a:pt x="1667" y="366"/>
                  </a:lnTo>
                  <a:lnTo>
                    <a:pt x="1673" y="402"/>
                  </a:lnTo>
                  <a:lnTo>
                    <a:pt x="1673" y="408"/>
                  </a:lnTo>
                  <a:lnTo>
                    <a:pt x="1673" y="414"/>
                  </a:lnTo>
                  <a:lnTo>
                    <a:pt x="1716" y="761"/>
                  </a:lnTo>
                  <a:lnTo>
                    <a:pt x="1716" y="773"/>
                  </a:lnTo>
                  <a:lnTo>
                    <a:pt x="1716" y="779"/>
                  </a:lnTo>
                  <a:lnTo>
                    <a:pt x="1709" y="773"/>
                  </a:lnTo>
                  <a:lnTo>
                    <a:pt x="1703" y="755"/>
                  </a:lnTo>
                  <a:lnTo>
                    <a:pt x="1697" y="749"/>
                  </a:lnTo>
                  <a:lnTo>
                    <a:pt x="1691" y="737"/>
                  </a:lnTo>
                  <a:lnTo>
                    <a:pt x="1679" y="713"/>
                  </a:lnTo>
                  <a:lnTo>
                    <a:pt x="1661" y="672"/>
                  </a:lnTo>
                  <a:lnTo>
                    <a:pt x="1643" y="630"/>
                  </a:lnTo>
                  <a:lnTo>
                    <a:pt x="1613" y="582"/>
                  </a:lnTo>
                  <a:lnTo>
                    <a:pt x="1589" y="540"/>
                  </a:lnTo>
                  <a:lnTo>
                    <a:pt x="1560" y="510"/>
                  </a:lnTo>
                  <a:lnTo>
                    <a:pt x="1536" y="492"/>
                  </a:lnTo>
                  <a:lnTo>
                    <a:pt x="1494" y="480"/>
                  </a:lnTo>
                  <a:lnTo>
                    <a:pt x="1446" y="480"/>
                  </a:lnTo>
                  <a:lnTo>
                    <a:pt x="1397" y="486"/>
                  </a:lnTo>
                  <a:lnTo>
                    <a:pt x="1349" y="498"/>
                  </a:lnTo>
                  <a:lnTo>
                    <a:pt x="1248" y="528"/>
                  </a:lnTo>
                  <a:lnTo>
                    <a:pt x="1158" y="570"/>
                  </a:lnTo>
                  <a:lnTo>
                    <a:pt x="1104" y="600"/>
                  </a:lnTo>
                  <a:lnTo>
                    <a:pt x="1037" y="624"/>
                  </a:lnTo>
                  <a:lnTo>
                    <a:pt x="996" y="630"/>
                  </a:lnTo>
                  <a:lnTo>
                    <a:pt x="948" y="630"/>
                  </a:lnTo>
                  <a:lnTo>
                    <a:pt x="900" y="618"/>
                  </a:lnTo>
                  <a:lnTo>
                    <a:pt x="840" y="588"/>
                  </a:lnTo>
                  <a:lnTo>
                    <a:pt x="714" y="534"/>
                  </a:lnTo>
                  <a:lnTo>
                    <a:pt x="582" y="474"/>
                  </a:lnTo>
                  <a:lnTo>
                    <a:pt x="443" y="408"/>
                  </a:lnTo>
                  <a:lnTo>
                    <a:pt x="318" y="348"/>
                  </a:lnTo>
                  <a:lnTo>
                    <a:pt x="198" y="288"/>
                  </a:lnTo>
                  <a:lnTo>
                    <a:pt x="149" y="264"/>
                  </a:lnTo>
                  <a:lnTo>
                    <a:pt x="102" y="240"/>
                  </a:lnTo>
                  <a:lnTo>
                    <a:pt x="0" y="187"/>
                  </a:lnTo>
                  <a:lnTo>
                    <a:pt x="0" y="460"/>
                  </a:lnTo>
                  <a:lnTo>
                    <a:pt x="36" y="474"/>
                  </a:lnTo>
                  <a:lnTo>
                    <a:pt x="149" y="516"/>
                  </a:lnTo>
                  <a:lnTo>
                    <a:pt x="216" y="540"/>
                  </a:lnTo>
                  <a:lnTo>
                    <a:pt x="288" y="570"/>
                  </a:lnTo>
                  <a:lnTo>
                    <a:pt x="348" y="594"/>
                  </a:lnTo>
                  <a:lnTo>
                    <a:pt x="396" y="618"/>
                  </a:lnTo>
                  <a:lnTo>
                    <a:pt x="432" y="636"/>
                  </a:lnTo>
                  <a:lnTo>
                    <a:pt x="461" y="654"/>
                  </a:lnTo>
                  <a:lnTo>
                    <a:pt x="504" y="672"/>
                  </a:lnTo>
                  <a:lnTo>
                    <a:pt x="588" y="707"/>
                  </a:lnTo>
                  <a:lnTo>
                    <a:pt x="684" y="743"/>
                  </a:lnTo>
                  <a:lnTo>
                    <a:pt x="725" y="755"/>
                  </a:lnTo>
                  <a:lnTo>
                    <a:pt x="761" y="767"/>
                  </a:lnTo>
                  <a:lnTo>
                    <a:pt x="828" y="779"/>
                  </a:lnTo>
                  <a:lnTo>
                    <a:pt x="894" y="785"/>
                  </a:lnTo>
                  <a:lnTo>
                    <a:pt x="966" y="791"/>
                  </a:lnTo>
                  <a:lnTo>
                    <a:pt x="1031" y="791"/>
                  </a:lnTo>
                  <a:lnTo>
                    <a:pt x="1092" y="785"/>
                  </a:lnTo>
                  <a:lnTo>
                    <a:pt x="1146" y="785"/>
                  </a:lnTo>
                  <a:lnTo>
                    <a:pt x="1176" y="779"/>
                  </a:lnTo>
                  <a:lnTo>
                    <a:pt x="1188" y="779"/>
                  </a:lnTo>
                  <a:lnTo>
                    <a:pt x="1236" y="785"/>
                  </a:lnTo>
                  <a:lnTo>
                    <a:pt x="1278" y="791"/>
                  </a:lnTo>
                  <a:lnTo>
                    <a:pt x="1307" y="803"/>
                  </a:lnTo>
                  <a:lnTo>
                    <a:pt x="1337" y="809"/>
                  </a:lnTo>
                  <a:lnTo>
                    <a:pt x="1379" y="827"/>
                  </a:lnTo>
                  <a:lnTo>
                    <a:pt x="1404" y="845"/>
                  </a:lnTo>
                  <a:lnTo>
                    <a:pt x="1416" y="863"/>
                  </a:lnTo>
                  <a:lnTo>
                    <a:pt x="1416" y="875"/>
                  </a:lnTo>
                  <a:lnTo>
                    <a:pt x="1416" y="881"/>
                  </a:lnTo>
                  <a:lnTo>
                    <a:pt x="1416" y="887"/>
                  </a:lnTo>
                  <a:lnTo>
                    <a:pt x="1410" y="887"/>
                  </a:lnTo>
                  <a:lnTo>
                    <a:pt x="1397" y="893"/>
                  </a:lnTo>
                  <a:lnTo>
                    <a:pt x="1379" y="905"/>
                  </a:lnTo>
                  <a:lnTo>
                    <a:pt x="1361" y="923"/>
                  </a:lnTo>
                  <a:lnTo>
                    <a:pt x="1355" y="941"/>
                  </a:lnTo>
                  <a:lnTo>
                    <a:pt x="1361" y="971"/>
                  </a:lnTo>
                  <a:lnTo>
                    <a:pt x="1367" y="989"/>
                  </a:lnTo>
                  <a:lnTo>
                    <a:pt x="1385" y="1007"/>
                  </a:lnTo>
                  <a:lnTo>
                    <a:pt x="1404" y="1025"/>
                  </a:lnTo>
                  <a:lnTo>
                    <a:pt x="1434" y="1049"/>
                  </a:lnTo>
                  <a:lnTo>
                    <a:pt x="1464" y="1067"/>
                  </a:lnTo>
                  <a:lnTo>
                    <a:pt x="1494" y="1085"/>
                  </a:lnTo>
                  <a:lnTo>
                    <a:pt x="1554" y="1091"/>
                  </a:lnTo>
                  <a:lnTo>
                    <a:pt x="1607" y="1085"/>
                  </a:lnTo>
                  <a:lnTo>
                    <a:pt x="1661" y="1067"/>
                  </a:lnTo>
                  <a:lnTo>
                    <a:pt x="1697" y="1043"/>
                  </a:lnTo>
                  <a:lnTo>
                    <a:pt x="1734" y="1019"/>
                  </a:lnTo>
                  <a:lnTo>
                    <a:pt x="1752" y="995"/>
                  </a:lnTo>
                  <a:lnTo>
                    <a:pt x="1758" y="989"/>
                  </a:lnTo>
                  <a:lnTo>
                    <a:pt x="1812" y="989"/>
                  </a:lnTo>
                  <a:lnTo>
                    <a:pt x="1860" y="983"/>
                  </a:lnTo>
                  <a:lnTo>
                    <a:pt x="1907" y="965"/>
                  </a:lnTo>
                  <a:lnTo>
                    <a:pt x="1943" y="941"/>
                  </a:lnTo>
                  <a:lnTo>
                    <a:pt x="1973" y="917"/>
                  </a:lnTo>
                  <a:lnTo>
                    <a:pt x="2003" y="899"/>
                  </a:lnTo>
                  <a:lnTo>
                    <a:pt x="2015" y="881"/>
                  </a:lnTo>
                  <a:lnTo>
                    <a:pt x="2021" y="875"/>
                  </a:lnTo>
                  <a:lnTo>
                    <a:pt x="2201" y="899"/>
                  </a:lnTo>
                  <a:lnTo>
                    <a:pt x="2243" y="905"/>
                  </a:lnTo>
                  <a:lnTo>
                    <a:pt x="2273" y="899"/>
                  </a:lnTo>
                  <a:lnTo>
                    <a:pt x="2327" y="887"/>
                  </a:lnTo>
                  <a:lnTo>
                    <a:pt x="2364" y="863"/>
                  </a:lnTo>
                  <a:lnTo>
                    <a:pt x="2388" y="827"/>
                  </a:lnTo>
                  <a:lnTo>
                    <a:pt x="2400" y="797"/>
                  </a:lnTo>
                  <a:lnTo>
                    <a:pt x="2400" y="767"/>
                  </a:lnTo>
                  <a:lnTo>
                    <a:pt x="2400" y="743"/>
                  </a:lnTo>
                  <a:lnTo>
                    <a:pt x="2400" y="737"/>
                  </a:lnTo>
                  <a:lnTo>
                    <a:pt x="2418" y="737"/>
                  </a:lnTo>
                  <a:lnTo>
                    <a:pt x="2436" y="731"/>
                  </a:lnTo>
                  <a:lnTo>
                    <a:pt x="2471" y="701"/>
                  </a:lnTo>
                  <a:lnTo>
                    <a:pt x="2513" y="660"/>
                  </a:lnTo>
                  <a:lnTo>
                    <a:pt x="2555" y="606"/>
                  </a:lnTo>
                  <a:lnTo>
                    <a:pt x="2591" y="552"/>
                  </a:lnTo>
                  <a:lnTo>
                    <a:pt x="2621" y="504"/>
                  </a:lnTo>
                  <a:lnTo>
                    <a:pt x="2639" y="468"/>
                  </a:lnTo>
                  <a:lnTo>
                    <a:pt x="2646" y="462"/>
                  </a:lnTo>
                  <a:lnTo>
                    <a:pt x="2646" y="456"/>
                  </a:lnTo>
                  <a:lnTo>
                    <a:pt x="2693" y="374"/>
                  </a:lnTo>
                  <a:lnTo>
                    <a:pt x="2723" y="299"/>
                  </a:lnTo>
                  <a:close/>
                </a:path>
              </a:pathLst>
            </a:custGeom>
            <a:solidFill>
              <a:schemeClr val="bg1"/>
            </a:solidFill>
            <a:ln>
              <a:noFill/>
            </a:ln>
            <a:extLst>
              <a:ext uri="{91240B29-F687-4F45-9708-019B960494DF}">
                <a14:hiddenLine xmlns:a14="http://schemas.microsoft.com/office/drawing/2010/main" w="9525">
                  <a:solidFill>
                    <a:schemeClr val="tx1"/>
                  </a:solidFill>
                  <a:round/>
                  <a:headEnd/>
                  <a:tailEnd/>
                </a14:hiddenLine>
              </a:ext>
            </a:extLst>
          </p:spPr>
          <p:txBody>
            <a:bodyPr/>
            <a:lstStyle/>
            <a:p>
              <a:pPr eaLnBrk="0" fontAlgn="base" hangingPunct="0">
                <a:spcBef>
                  <a:spcPct val="0"/>
                </a:spcBef>
                <a:spcAft>
                  <a:spcPct val="0"/>
                </a:spcAft>
              </a:pPr>
              <a:endParaRPr lang="sr-Cyrl-RS" smtClean="0">
                <a:solidFill>
                  <a:srgbClr val="000000"/>
                </a:solidFill>
              </a:endParaRPr>
            </a:p>
          </p:txBody>
        </p:sp>
      </p:grpSp>
      <p:sp>
        <p:nvSpPr>
          <p:cNvPr id="52242" name="Rectangle 18"/>
          <p:cNvSpPr>
            <a:spLocks noGrp="1" noChangeArrowheads="1"/>
          </p:cNvSpPr>
          <p:nvPr>
            <p:ph type="ctrTitle" sz="quarter"/>
          </p:nvPr>
        </p:nvSpPr>
        <p:spPr>
          <a:xfrm>
            <a:off x="685800" y="1768475"/>
            <a:ext cx="7772400" cy="1736725"/>
          </a:xfrm>
        </p:spPr>
        <p:txBody>
          <a:bodyPr anchor="b"/>
          <a:lstStyle>
            <a:lvl1pPr>
              <a:defRPr sz="5400"/>
            </a:lvl1pPr>
          </a:lstStyle>
          <a:p>
            <a:pPr lvl="0"/>
            <a:r>
              <a:rPr lang="en-US" noProof="0" smtClean="0"/>
              <a:t>Click to edit Master title style</a:t>
            </a:r>
          </a:p>
        </p:txBody>
      </p:sp>
      <p:sp>
        <p:nvSpPr>
          <p:cNvPr id="52243"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
        <p:nvSpPr>
          <p:cNvPr id="20" name="Rectangle 20"/>
          <p:cNvSpPr>
            <a:spLocks noGrp="1" noChangeArrowheads="1"/>
          </p:cNvSpPr>
          <p:nvPr>
            <p:ph type="dt" sz="quarter" idx="10"/>
          </p:nvPr>
        </p:nvSpPr>
        <p:spPr/>
        <p:txBody>
          <a:bodyPr/>
          <a:lstStyle>
            <a:lvl1pPr>
              <a:defRPr smtClean="0"/>
            </a:lvl1pPr>
          </a:lstStyle>
          <a:p>
            <a:pPr>
              <a:defRPr/>
            </a:pPr>
            <a:endParaRPr lang="en-US">
              <a:solidFill>
                <a:srgbClr val="000000"/>
              </a:solidFill>
            </a:endParaRPr>
          </a:p>
        </p:txBody>
      </p:sp>
      <p:sp>
        <p:nvSpPr>
          <p:cNvPr id="21" name="Rectangle 21"/>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22" name="Rectangle 22"/>
          <p:cNvSpPr>
            <a:spLocks noGrp="1" noChangeArrowheads="1"/>
          </p:cNvSpPr>
          <p:nvPr>
            <p:ph type="sldNum" sz="quarter" idx="12"/>
          </p:nvPr>
        </p:nvSpPr>
        <p:spPr/>
        <p:txBody>
          <a:bodyPr/>
          <a:lstStyle>
            <a:lvl1pPr>
              <a:defRPr smtClean="0"/>
            </a:lvl1pPr>
          </a:lstStyle>
          <a:p>
            <a:pPr>
              <a:defRPr/>
            </a:pPr>
            <a:fld id="{DA303157-75F1-45A7-B108-708F75E24B9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203026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2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21"/>
          <p:cNvSpPr>
            <a:spLocks noGrp="1" noChangeArrowheads="1"/>
          </p:cNvSpPr>
          <p:nvPr>
            <p:ph type="sldNum" sz="quarter" idx="12"/>
          </p:nvPr>
        </p:nvSpPr>
        <p:spPr>
          <a:ln/>
        </p:spPr>
        <p:txBody>
          <a:bodyPr/>
          <a:lstStyle>
            <a:lvl1pPr>
              <a:defRPr/>
            </a:lvl1pPr>
          </a:lstStyle>
          <a:p>
            <a:pPr>
              <a:defRPr/>
            </a:pPr>
            <a:fld id="{C961197C-A739-470C-A471-8AF15FB6CE5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94301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A1A89D8-954B-48C1-A184-2C97A83E4AAF}" type="datetimeFigureOut">
              <a:rPr lang="en-US" smtClean="0"/>
              <a:pPr/>
              <a:t>9/13/2023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85FFAD-9C3B-4E4B-8F52-31608BD336BC}"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2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21"/>
          <p:cNvSpPr>
            <a:spLocks noGrp="1" noChangeArrowheads="1"/>
          </p:cNvSpPr>
          <p:nvPr>
            <p:ph type="sldNum" sz="quarter" idx="12"/>
          </p:nvPr>
        </p:nvSpPr>
        <p:spPr>
          <a:ln/>
        </p:spPr>
        <p:txBody>
          <a:bodyPr/>
          <a:lstStyle>
            <a:lvl1pPr>
              <a:defRPr/>
            </a:lvl1pPr>
          </a:lstStyle>
          <a:p>
            <a:pPr>
              <a:defRPr/>
            </a:pPr>
            <a:fld id="{3D460B15-81BB-4D5C-B84A-CC7DA0F842C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943949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2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21"/>
          <p:cNvSpPr>
            <a:spLocks noGrp="1" noChangeArrowheads="1"/>
          </p:cNvSpPr>
          <p:nvPr>
            <p:ph type="sldNum" sz="quarter" idx="12"/>
          </p:nvPr>
        </p:nvSpPr>
        <p:spPr>
          <a:ln/>
        </p:spPr>
        <p:txBody>
          <a:bodyPr/>
          <a:lstStyle>
            <a:lvl1pPr>
              <a:defRPr/>
            </a:lvl1pPr>
          </a:lstStyle>
          <a:p>
            <a:pPr>
              <a:defRPr/>
            </a:pPr>
            <a:fld id="{8FF9ECD7-8EE4-4DDD-BE81-37E5954BC8A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570240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2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21"/>
          <p:cNvSpPr>
            <a:spLocks noGrp="1" noChangeArrowheads="1"/>
          </p:cNvSpPr>
          <p:nvPr>
            <p:ph type="sldNum" sz="quarter" idx="12"/>
          </p:nvPr>
        </p:nvSpPr>
        <p:spPr>
          <a:ln/>
        </p:spPr>
        <p:txBody>
          <a:bodyPr/>
          <a:lstStyle>
            <a:lvl1pPr>
              <a:defRPr/>
            </a:lvl1pPr>
          </a:lstStyle>
          <a:p>
            <a:pPr>
              <a:defRPr/>
            </a:pPr>
            <a:fld id="{339FC238-AFD6-430B-93E2-4AA52C0F5B8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884137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2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21"/>
          <p:cNvSpPr>
            <a:spLocks noGrp="1" noChangeArrowheads="1"/>
          </p:cNvSpPr>
          <p:nvPr>
            <p:ph type="sldNum" sz="quarter" idx="12"/>
          </p:nvPr>
        </p:nvSpPr>
        <p:spPr>
          <a:ln/>
        </p:spPr>
        <p:txBody>
          <a:bodyPr/>
          <a:lstStyle>
            <a:lvl1pPr>
              <a:defRPr/>
            </a:lvl1pPr>
          </a:lstStyle>
          <a:p>
            <a:pPr>
              <a:defRPr/>
            </a:pPr>
            <a:fld id="{FDADE838-85F8-4BCE-8F1A-3C9247B1EEA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911875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2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21"/>
          <p:cNvSpPr>
            <a:spLocks noGrp="1" noChangeArrowheads="1"/>
          </p:cNvSpPr>
          <p:nvPr>
            <p:ph type="sldNum" sz="quarter" idx="12"/>
          </p:nvPr>
        </p:nvSpPr>
        <p:spPr>
          <a:ln/>
        </p:spPr>
        <p:txBody>
          <a:bodyPr/>
          <a:lstStyle>
            <a:lvl1pPr>
              <a:defRPr/>
            </a:lvl1pPr>
          </a:lstStyle>
          <a:p>
            <a:pPr>
              <a:defRPr/>
            </a:pPr>
            <a:fld id="{1FB27F9E-3534-4EF8-9EC3-6403D6F7A8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594802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2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21"/>
          <p:cNvSpPr>
            <a:spLocks noGrp="1" noChangeArrowheads="1"/>
          </p:cNvSpPr>
          <p:nvPr>
            <p:ph type="sldNum" sz="quarter" idx="12"/>
          </p:nvPr>
        </p:nvSpPr>
        <p:spPr>
          <a:ln/>
        </p:spPr>
        <p:txBody>
          <a:bodyPr/>
          <a:lstStyle>
            <a:lvl1pPr>
              <a:defRPr/>
            </a:lvl1pPr>
          </a:lstStyle>
          <a:p>
            <a:pPr>
              <a:defRPr/>
            </a:pPr>
            <a:fld id="{9597EC6C-7577-4F90-B841-26BC1E80E39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482168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2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21"/>
          <p:cNvSpPr>
            <a:spLocks noGrp="1" noChangeArrowheads="1"/>
          </p:cNvSpPr>
          <p:nvPr>
            <p:ph type="sldNum" sz="quarter" idx="12"/>
          </p:nvPr>
        </p:nvSpPr>
        <p:spPr>
          <a:ln/>
        </p:spPr>
        <p:txBody>
          <a:bodyPr/>
          <a:lstStyle>
            <a:lvl1pPr>
              <a:defRPr/>
            </a:lvl1pPr>
          </a:lstStyle>
          <a:p>
            <a:pPr>
              <a:defRPr/>
            </a:pPr>
            <a:fld id="{7C37E16F-D347-44F7-AE51-D2D8787A635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173735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2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21"/>
          <p:cNvSpPr>
            <a:spLocks noGrp="1" noChangeArrowheads="1"/>
          </p:cNvSpPr>
          <p:nvPr>
            <p:ph type="sldNum" sz="quarter" idx="12"/>
          </p:nvPr>
        </p:nvSpPr>
        <p:spPr>
          <a:ln/>
        </p:spPr>
        <p:txBody>
          <a:bodyPr/>
          <a:lstStyle>
            <a:lvl1pPr>
              <a:defRPr/>
            </a:lvl1pPr>
          </a:lstStyle>
          <a:p>
            <a:pPr>
              <a:defRPr/>
            </a:pPr>
            <a:fld id="{A9E1DFB1-3297-40E4-AA01-2A17A11FCA4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2728274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213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21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2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21"/>
          <p:cNvSpPr>
            <a:spLocks noGrp="1" noChangeArrowheads="1"/>
          </p:cNvSpPr>
          <p:nvPr>
            <p:ph type="sldNum" sz="quarter" idx="12"/>
          </p:nvPr>
        </p:nvSpPr>
        <p:spPr>
          <a:ln/>
        </p:spPr>
        <p:txBody>
          <a:bodyPr/>
          <a:lstStyle>
            <a:lvl1pPr>
              <a:defRPr/>
            </a:lvl1pPr>
          </a:lstStyle>
          <a:p>
            <a:pPr>
              <a:defRPr/>
            </a:pPr>
            <a:fld id="{F3CD59B0-4A91-4683-947C-5AEF110657F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149075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2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21"/>
          <p:cNvSpPr>
            <a:spLocks noGrp="1" noChangeArrowheads="1"/>
          </p:cNvSpPr>
          <p:nvPr>
            <p:ph type="sldNum" sz="quarter" idx="12"/>
          </p:nvPr>
        </p:nvSpPr>
        <p:spPr>
          <a:ln/>
        </p:spPr>
        <p:txBody>
          <a:bodyPr/>
          <a:lstStyle>
            <a:lvl1pPr>
              <a:defRPr/>
            </a:lvl1pPr>
          </a:lstStyle>
          <a:p>
            <a:pPr>
              <a:defRPr/>
            </a:pPr>
            <a:fld id="{70AFAFA3-3CDE-443B-815F-95AACCF6C52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94352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A1A89D8-954B-48C1-A184-2C97A83E4AAF}" type="datetimeFigureOut">
              <a:rPr lang="en-US" smtClean="0"/>
              <a:pPr/>
              <a:t>9/13/2023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85FFAD-9C3B-4E4B-8F52-31608BD336B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6A1A89D8-954B-48C1-A184-2C97A83E4AAF}" type="datetimeFigureOut">
              <a:rPr lang="en-US" smtClean="0">
                <a:solidFill>
                  <a:srgbClr val="DEDEDE">
                    <a:shade val="90000"/>
                  </a:srgbClr>
                </a:solidFill>
              </a:rPr>
              <a:pPr/>
              <a:t>9/13/2023</a:t>
            </a:fld>
            <a:endParaRPr lang="en-US">
              <a:solidFill>
                <a:srgbClr val="DEDEDE">
                  <a:shade val="90000"/>
                </a:srgbClr>
              </a:solidFill>
            </a:endParaRPr>
          </a:p>
        </p:txBody>
      </p:sp>
      <p:sp>
        <p:nvSpPr>
          <p:cNvPr id="19" name="Footer Placeholder 18"/>
          <p:cNvSpPr>
            <a:spLocks noGrp="1"/>
          </p:cNvSpPr>
          <p:nvPr>
            <p:ph type="ftr" sz="quarter" idx="11"/>
          </p:nvPr>
        </p:nvSpPr>
        <p:spPr/>
        <p:txBody>
          <a:bodyPr/>
          <a:lstStyle/>
          <a:p>
            <a:endParaRPr lang="en-US">
              <a:solidFill>
                <a:srgbClr val="DEDEDE">
                  <a:shade val="90000"/>
                </a:srgbClr>
              </a:solidFill>
            </a:endParaRPr>
          </a:p>
        </p:txBody>
      </p:sp>
      <p:sp>
        <p:nvSpPr>
          <p:cNvPr id="27" name="Slide Number Placeholder 26"/>
          <p:cNvSpPr>
            <a:spLocks noGrp="1"/>
          </p:cNvSpPr>
          <p:nvPr>
            <p:ph type="sldNum" sz="quarter" idx="12"/>
          </p:nvPr>
        </p:nvSpPr>
        <p:spPr/>
        <p:txBody>
          <a:bodyPr/>
          <a:lstStyle/>
          <a:p>
            <a:fld id="{2385FFAD-9C3B-4E4B-8F52-31608BD336BC}" type="slidenum">
              <a:rPr lang="en-US" smtClean="0">
                <a:solidFill>
                  <a:srgbClr val="DEDEDE">
                    <a:shade val="90000"/>
                  </a:srgbClr>
                </a:solidFill>
              </a:rPr>
              <a:pPr/>
              <a:t>‹#›</a:t>
            </a:fld>
            <a:endParaRPr lang="en-US">
              <a:solidFill>
                <a:srgbClr val="DEDEDE">
                  <a:shade val="90000"/>
                </a:srgbClr>
              </a:solidFill>
            </a:endParaRPr>
          </a:p>
        </p:txBody>
      </p:sp>
    </p:spTree>
    <p:extLst>
      <p:ext uri="{BB962C8B-B14F-4D97-AF65-F5344CB8AC3E}">
        <p14:creationId xmlns:p14="http://schemas.microsoft.com/office/powerpoint/2010/main" val="322289830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A1A89D8-954B-48C1-A184-2C97A83E4AAF}" type="datetimeFigureOut">
              <a:rPr lang="en-US" smtClean="0">
                <a:solidFill>
                  <a:srgbClr val="424456">
                    <a:shade val="90000"/>
                  </a:srgbClr>
                </a:solidFill>
              </a:rPr>
              <a:pPr/>
              <a:t>9/13/2023</a:t>
            </a:fld>
            <a:endParaRPr lang="en-US">
              <a:solidFill>
                <a:srgbClr val="424456">
                  <a:shade val="90000"/>
                </a:srgbClr>
              </a:solidFill>
            </a:endParaRPr>
          </a:p>
        </p:txBody>
      </p:sp>
      <p:sp>
        <p:nvSpPr>
          <p:cNvPr id="5" name="Footer Placeholder 4"/>
          <p:cNvSpPr>
            <a:spLocks noGrp="1"/>
          </p:cNvSpPr>
          <p:nvPr>
            <p:ph type="ftr" sz="quarter" idx="11"/>
          </p:nvPr>
        </p:nvSpPr>
        <p:spPr/>
        <p:txBody>
          <a:bodyPr/>
          <a:lstStyle/>
          <a:p>
            <a:endParaRPr lang="en-US">
              <a:solidFill>
                <a:srgbClr val="424456">
                  <a:shade val="90000"/>
                </a:srgbClr>
              </a:solidFill>
            </a:endParaRPr>
          </a:p>
        </p:txBody>
      </p:sp>
      <p:sp>
        <p:nvSpPr>
          <p:cNvPr id="6" name="Slide Number Placeholder 5"/>
          <p:cNvSpPr>
            <a:spLocks noGrp="1"/>
          </p:cNvSpPr>
          <p:nvPr>
            <p:ph type="sldNum" sz="quarter" idx="12"/>
          </p:nvPr>
        </p:nvSpPr>
        <p:spPr/>
        <p:txBody>
          <a:bodyPr/>
          <a:lstStyle/>
          <a:p>
            <a:fld id="{2385FFAD-9C3B-4E4B-8F52-31608BD336BC}" type="slidenum">
              <a:rPr lang="en-US" smtClean="0">
                <a:solidFill>
                  <a:srgbClr val="424456">
                    <a:shade val="90000"/>
                  </a:srgbClr>
                </a:solidFill>
              </a:rPr>
              <a:pPr/>
              <a:t>‹#›</a:t>
            </a:fld>
            <a:endParaRPr lang="en-US">
              <a:solidFill>
                <a:srgbClr val="424456">
                  <a:shade val="90000"/>
                </a:srgbClr>
              </a:solidFill>
            </a:endParaRPr>
          </a:p>
        </p:txBody>
      </p:sp>
    </p:spTree>
    <p:extLst>
      <p:ext uri="{BB962C8B-B14F-4D97-AF65-F5344CB8AC3E}">
        <p14:creationId xmlns:p14="http://schemas.microsoft.com/office/powerpoint/2010/main" val="27814325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A1A89D8-954B-48C1-A184-2C97A83E4AAF}" type="datetimeFigureOut">
              <a:rPr lang="en-US" smtClean="0">
                <a:solidFill>
                  <a:srgbClr val="DEDEDE">
                    <a:shade val="90000"/>
                  </a:srgbClr>
                </a:solidFill>
              </a:rPr>
              <a:pPr/>
              <a:t>9/13/2023</a:t>
            </a:fld>
            <a:endParaRPr lang="en-US">
              <a:solidFill>
                <a:srgbClr val="DEDEDE">
                  <a:shade val="90000"/>
                </a:srgbClr>
              </a:solidFill>
            </a:endParaRPr>
          </a:p>
        </p:txBody>
      </p:sp>
      <p:sp>
        <p:nvSpPr>
          <p:cNvPr id="5" name="Footer Placeholder 4"/>
          <p:cNvSpPr>
            <a:spLocks noGrp="1"/>
          </p:cNvSpPr>
          <p:nvPr>
            <p:ph type="ftr" sz="quarter" idx="11"/>
          </p:nvPr>
        </p:nvSpPr>
        <p:spPr/>
        <p:txBody>
          <a:bodyPr/>
          <a:lstStyle/>
          <a:p>
            <a:endParaRPr lang="en-US">
              <a:solidFill>
                <a:srgbClr val="DEDEDE">
                  <a:shade val="90000"/>
                </a:srgbClr>
              </a:solidFill>
            </a:endParaRPr>
          </a:p>
        </p:txBody>
      </p:sp>
      <p:sp>
        <p:nvSpPr>
          <p:cNvPr id="6" name="Slide Number Placeholder 5"/>
          <p:cNvSpPr>
            <a:spLocks noGrp="1"/>
          </p:cNvSpPr>
          <p:nvPr>
            <p:ph type="sldNum" sz="quarter" idx="12"/>
          </p:nvPr>
        </p:nvSpPr>
        <p:spPr/>
        <p:txBody>
          <a:bodyPr/>
          <a:lstStyle/>
          <a:p>
            <a:fld id="{2385FFAD-9C3B-4E4B-8F52-31608BD336BC}" type="slidenum">
              <a:rPr lang="en-US" smtClean="0">
                <a:solidFill>
                  <a:srgbClr val="DEDEDE">
                    <a:shade val="90000"/>
                  </a:srgbClr>
                </a:solidFill>
              </a:rPr>
              <a:pPr/>
              <a:t>‹#›</a:t>
            </a:fld>
            <a:endParaRPr lang="en-US">
              <a:solidFill>
                <a:srgbClr val="DEDEDE">
                  <a:shade val="90000"/>
                </a:srgbClr>
              </a:solidFill>
            </a:endParaRPr>
          </a:p>
        </p:txBody>
      </p:sp>
    </p:spTree>
    <p:extLst>
      <p:ext uri="{BB962C8B-B14F-4D97-AF65-F5344CB8AC3E}">
        <p14:creationId xmlns:p14="http://schemas.microsoft.com/office/powerpoint/2010/main" val="309550971"/>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A1A89D8-954B-48C1-A184-2C97A83E4AAF}" type="datetimeFigureOut">
              <a:rPr lang="en-US" smtClean="0">
                <a:solidFill>
                  <a:srgbClr val="424456">
                    <a:shade val="90000"/>
                  </a:srgbClr>
                </a:solidFill>
              </a:rPr>
              <a:pPr/>
              <a:t>9/13/2023</a:t>
            </a:fld>
            <a:endParaRPr lang="en-US">
              <a:solidFill>
                <a:srgbClr val="424456">
                  <a:shade val="90000"/>
                </a:srgbClr>
              </a:solidFill>
            </a:endParaRPr>
          </a:p>
        </p:txBody>
      </p:sp>
      <p:sp>
        <p:nvSpPr>
          <p:cNvPr id="6" name="Footer Placeholder 5"/>
          <p:cNvSpPr>
            <a:spLocks noGrp="1"/>
          </p:cNvSpPr>
          <p:nvPr>
            <p:ph type="ftr" sz="quarter" idx="11"/>
          </p:nvPr>
        </p:nvSpPr>
        <p:spPr/>
        <p:txBody>
          <a:bodyPr/>
          <a:lstStyle/>
          <a:p>
            <a:endParaRPr lang="en-US">
              <a:solidFill>
                <a:srgbClr val="424456">
                  <a:shade val="90000"/>
                </a:srgbClr>
              </a:solidFill>
            </a:endParaRPr>
          </a:p>
        </p:txBody>
      </p:sp>
      <p:sp>
        <p:nvSpPr>
          <p:cNvPr id="7" name="Slide Number Placeholder 6"/>
          <p:cNvSpPr>
            <a:spLocks noGrp="1"/>
          </p:cNvSpPr>
          <p:nvPr>
            <p:ph type="sldNum" sz="quarter" idx="12"/>
          </p:nvPr>
        </p:nvSpPr>
        <p:spPr/>
        <p:txBody>
          <a:bodyPr/>
          <a:lstStyle/>
          <a:p>
            <a:fld id="{2385FFAD-9C3B-4E4B-8F52-31608BD336BC}" type="slidenum">
              <a:rPr lang="en-US" smtClean="0">
                <a:solidFill>
                  <a:srgbClr val="424456">
                    <a:shade val="90000"/>
                  </a:srgbClr>
                </a:solidFill>
              </a:rPr>
              <a:pPr/>
              <a:t>‹#›</a:t>
            </a:fld>
            <a:endParaRPr lang="en-US">
              <a:solidFill>
                <a:srgbClr val="424456">
                  <a:shade val="90000"/>
                </a:srgbClr>
              </a:solidFill>
            </a:endParaRPr>
          </a:p>
        </p:txBody>
      </p:sp>
    </p:spTree>
    <p:extLst>
      <p:ext uri="{BB962C8B-B14F-4D97-AF65-F5344CB8AC3E}">
        <p14:creationId xmlns:p14="http://schemas.microsoft.com/office/powerpoint/2010/main" val="33555242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A1A89D8-954B-48C1-A184-2C97A83E4AAF}" type="datetimeFigureOut">
              <a:rPr lang="en-US" smtClean="0">
                <a:solidFill>
                  <a:srgbClr val="424456">
                    <a:shade val="90000"/>
                  </a:srgbClr>
                </a:solidFill>
              </a:rPr>
              <a:pPr/>
              <a:t>9/13/2023</a:t>
            </a:fld>
            <a:endParaRPr lang="en-US">
              <a:solidFill>
                <a:srgbClr val="424456">
                  <a:shade val="90000"/>
                </a:srgbClr>
              </a:solidFill>
            </a:endParaRPr>
          </a:p>
        </p:txBody>
      </p:sp>
      <p:sp>
        <p:nvSpPr>
          <p:cNvPr id="8" name="Footer Placeholder 7"/>
          <p:cNvSpPr>
            <a:spLocks noGrp="1"/>
          </p:cNvSpPr>
          <p:nvPr>
            <p:ph type="ftr" sz="quarter" idx="11"/>
          </p:nvPr>
        </p:nvSpPr>
        <p:spPr/>
        <p:txBody>
          <a:bodyPr/>
          <a:lstStyle/>
          <a:p>
            <a:endParaRPr lang="en-US">
              <a:solidFill>
                <a:srgbClr val="424456">
                  <a:shade val="90000"/>
                </a:srgbClr>
              </a:solidFill>
            </a:endParaRPr>
          </a:p>
        </p:txBody>
      </p:sp>
      <p:sp>
        <p:nvSpPr>
          <p:cNvPr id="9" name="Slide Number Placeholder 8"/>
          <p:cNvSpPr>
            <a:spLocks noGrp="1"/>
          </p:cNvSpPr>
          <p:nvPr>
            <p:ph type="sldNum" sz="quarter" idx="12"/>
          </p:nvPr>
        </p:nvSpPr>
        <p:spPr/>
        <p:txBody>
          <a:bodyPr/>
          <a:lstStyle/>
          <a:p>
            <a:fld id="{2385FFAD-9C3B-4E4B-8F52-31608BD336BC}" type="slidenum">
              <a:rPr lang="en-US" smtClean="0">
                <a:solidFill>
                  <a:srgbClr val="424456">
                    <a:shade val="90000"/>
                  </a:srgbClr>
                </a:solidFill>
              </a:rPr>
              <a:pPr/>
              <a:t>‹#›</a:t>
            </a:fld>
            <a:endParaRPr lang="en-US">
              <a:solidFill>
                <a:srgbClr val="424456">
                  <a:shade val="90000"/>
                </a:srgbClr>
              </a:solidFill>
            </a:endParaRPr>
          </a:p>
        </p:txBody>
      </p:sp>
    </p:spTree>
    <p:extLst>
      <p:ext uri="{BB962C8B-B14F-4D97-AF65-F5344CB8AC3E}">
        <p14:creationId xmlns:p14="http://schemas.microsoft.com/office/powerpoint/2010/main" val="9181518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A1A89D8-954B-48C1-A184-2C97A83E4AAF}" type="datetimeFigureOut">
              <a:rPr lang="en-US" smtClean="0">
                <a:solidFill>
                  <a:srgbClr val="424456">
                    <a:shade val="90000"/>
                  </a:srgbClr>
                </a:solidFill>
              </a:rPr>
              <a:pPr/>
              <a:t>9/13/2023</a:t>
            </a:fld>
            <a:endParaRPr lang="en-US">
              <a:solidFill>
                <a:srgbClr val="424456">
                  <a:shade val="90000"/>
                </a:srgbClr>
              </a:solidFill>
            </a:endParaRPr>
          </a:p>
        </p:txBody>
      </p:sp>
      <p:sp>
        <p:nvSpPr>
          <p:cNvPr id="4" name="Footer Placeholder 3"/>
          <p:cNvSpPr>
            <a:spLocks noGrp="1"/>
          </p:cNvSpPr>
          <p:nvPr>
            <p:ph type="ftr" sz="quarter" idx="11"/>
          </p:nvPr>
        </p:nvSpPr>
        <p:spPr/>
        <p:txBody>
          <a:bodyPr/>
          <a:lstStyle/>
          <a:p>
            <a:endParaRPr lang="en-US">
              <a:solidFill>
                <a:srgbClr val="424456">
                  <a:shade val="90000"/>
                </a:srgbClr>
              </a:solidFill>
            </a:endParaRPr>
          </a:p>
        </p:txBody>
      </p:sp>
      <p:sp>
        <p:nvSpPr>
          <p:cNvPr id="5" name="Slide Number Placeholder 4"/>
          <p:cNvSpPr>
            <a:spLocks noGrp="1"/>
          </p:cNvSpPr>
          <p:nvPr>
            <p:ph type="sldNum" sz="quarter" idx="12"/>
          </p:nvPr>
        </p:nvSpPr>
        <p:spPr/>
        <p:txBody>
          <a:bodyPr/>
          <a:lstStyle/>
          <a:p>
            <a:fld id="{2385FFAD-9C3B-4E4B-8F52-31608BD336BC}" type="slidenum">
              <a:rPr lang="en-US" smtClean="0">
                <a:solidFill>
                  <a:srgbClr val="424456">
                    <a:shade val="90000"/>
                  </a:srgbClr>
                </a:solidFill>
              </a:rPr>
              <a:pPr/>
              <a:t>‹#›</a:t>
            </a:fld>
            <a:endParaRPr lang="en-US">
              <a:solidFill>
                <a:srgbClr val="424456">
                  <a:shade val="90000"/>
                </a:srgbClr>
              </a:solidFill>
            </a:endParaRPr>
          </a:p>
        </p:txBody>
      </p:sp>
    </p:spTree>
    <p:extLst>
      <p:ext uri="{BB962C8B-B14F-4D97-AF65-F5344CB8AC3E}">
        <p14:creationId xmlns:p14="http://schemas.microsoft.com/office/powerpoint/2010/main" val="261744254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1A89D8-954B-48C1-A184-2C97A83E4AAF}" type="datetimeFigureOut">
              <a:rPr lang="en-US" smtClean="0">
                <a:solidFill>
                  <a:srgbClr val="424456">
                    <a:shade val="90000"/>
                  </a:srgbClr>
                </a:solidFill>
              </a:rPr>
              <a:pPr/>
              <a:t>9/13/2023</a:t>
            </a:fld>
            <a:endParaRPr lang="en-US">
              <a:solidFill>
                <a:srgbClr val="424456">
                  <a:shade val="90000"/>
                </a:srgbClr>
              </a:solidFill>
            </a:endParaRPr>
          </a:p>
        </p:txBody>
      </p:sp>
      <p:sp>
        <p:nvSpPr>
          <p:cNvPr id="3" name="Footer Placeholder 2"/>
          <p:cNvSpPr>
            <a:spLocks noGrp="1"/>
          </p:cNvSpPr>
          <p:nvPr>
            <p:ph type="ftr" sz="quarter" idx="11"/>
          </p:nvPr>
        </p:nvSpPr>
        <p:spPr/>
        <p:txBody>
          <a:bodyPr/>
          <a:lstStyle/>
          <a:p>
            <a:endParaRPr lang="en-US">
              <a:solidFill>
                <a:srgbClr val="424456">
                  <a:shade val="90000"/>
                </a:srgbClr>
              </a:solidFill>
            </a:endParaRPr>
          </a:p>
        </p:txBody>
      </p:sp>
      <p:sp>
        <p:nvSpPr>
          <p:cNvPr id="4" name="Slide Number Placeholder 3"/>
          <p:cNvSpPr>
            <a:spLocks noGrp="1"/>
          </p:cNvSpPr>
          <p:nvPr>
            <p:ph type="sldNum" sz="quarter" idx="12"/>
          </p:nvPr>
        </p:nvSpPr>
        <p:spPr/>
        <p:txBody>
          <a:bodyPr/>
          <a:lstStyle/>
          <a:p>
            <a:fld id="{2385FFAD-9C3B-4E4B-8F52-31608BD336BC}" type="slidenum">
              <a:rPr lang="en-US" smtClean="0">
                <a:solidFill>
                  <a:srgbClr val="424456">
                    <a:shade val="90000"/>
                  </a:srgbClr>
                </a:solidFill>
              </a:rPr>
              <a:pPr/>
              <a:t>‹#›</a:t>
            </a:fld>
            <a:endParaRPr lang="en-US">
              <a:solidFill>
                <a:srgbClr val="424456">
                  <a:shade val="90000"/>
                </a:srgbClr>
              </a:solidFill>
            </a:endParaRPr>
          </a:p>
        </p:txBody>
      </p:sp>
    </p:spTree>
    <p:extLst>
      <p:ext uri="{BB962C8B-B14F-4D97-AF65-F5344CB8AC3E}">
        <p14:creationId xmlns:p14="http://schemas.microsoft.com/office/powerpoint/2010/main" val="22364068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A1A89D8-954B-48C1-A184-2C97A83E4AAF}" type="datetimeFigureOut">
              <a:rPr lang="en-US" smtClean="0">
                <a:solidFill>
                  <a:srgbClr val="424456">
                    <a:shade val="90000"/>
                  </a:srgbClr>
                </a:solidFill>
              </a:rPr>
              <a:pPr/>
              <a:t>9/13/2023</a:t>
            </a:fld>
            <a:endParaRPr lang="en-US">
              <a:solidFill>
                <a:srgbClr val="424456">
                  <a:shade val="90000"/>
                </a:srgbClr>
              </a:solidFill>
            </a:endParaRPr>
          </a:p>
        </p:txBody>
      </p:sp>
      <p:sp>
        <p:nvSpPr>
          <p:cNvPr id="6" name="Footer Placeholder 5"/>
          <p:cNvSpPr>
            <a:spLocks noGrp="1"/>
          </p:cNvSpPr>
          <p:nvPr>
            <p:ph type="ftr" sz="quarter" idx="11"/>
          </p:nvPr>
        </p:nvSpPr>
        <p:spPr/>
        <p:txBody>
          <a:bodyPr/>
          <a:lstStyle/>
          <a:p>
            <a:endParaRPr lang="en-US">
              <a:solidFill>
                <a:srgbClr val="424456">
                  <a:shade val="90000"/>
                </a:srgbClr>
              </a:solidFill>
            </a:endParaRPr>
          </a:p>
        </p:txBody>
      </p:sp>
      <p:sp>
        <p:nvSpPr>
          <p:cNvPr id="7" name="Slide Number Placeholder 6"/>
          <p:cNvSpPr>
            <a:spLocks noGrp="1"/>
          </p:cNvSpPr>
          <p:nvPr>
            <p:ph type="sldNum" sz="quarter" idx="12"/>
          </p:nvPr>
        </p:nvSpPr>
        <p:spPr/>
        <p:txBody>
          <a:bodyPr/>
          <a:lstStyle/>
          <a:p>
            <a:fld id="{2385FFAD-9C3B-4E4B-8F52-31608BD336BC}" type="slidenum">
              <a:rPr lang="en-US" smtClean="0">
                <a:solidFill>
                  <a:srgbClr val="424456">
                    <a:shade val="90000"/>
                  </a:srgbClr>
                </a:solidFill>
              </a:rPr>
              <a:pPr/>
              <a:t>‹#›</a:t>
            </a:fld>
            <a:endParaRPr lang="en-US">
              <a:solidFill>
                <a:srgbClr val="424456">
                  <a:shade val="90000"/>
                </a:srgbClr>
              </a:solidFill>
            </a:endParaRPr>
          </a:p>
        </p:txBody>
      </p:sp>
    </p:spTree>
    <p:extLst>
      <p:ext uri="{BB962C8B-B14F-4D97-AF65-F5344CB8AC3E}">
        <p14:creationId xmlns:p14="http://schemas.microsoft.com/office/powerpoint/2010/main" val="14789997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A1A89D8-954B-48C1-A184-2C97A83E4AAF}" type="datetimeFigureOut">
              <a:rPr lang="en-US" smtClean="0">
                <a:solidFill>
                  <a:srgbClr val="424456">
                    <a:shade val="90000"/>
                  </a:srgbClr>
                </a:solidFill>
              </a:rPr>
              <a:pPr/>
              <a:t>9/13/2023</a:t>
            </a:fld>
            <a:endParaRPr lang="en-US">
              <a:solidFill>
                <a:srgbClr val="424456">
                  <a:shade val="90000"/>
                </a:srgbClr>
              </a:solidFill>
            </a:endParaRPr>
          </a:p>
        </p:txBody>
      </p:sp>
      <p:sp>
        <p:nvSpPr>
          <p:cNvPr id="6" name="Footer Placeholder 5"/>
          <p:cNvSpPr>
            <a:spLocks noGrp="1"/>
          </p:cNvSpPr>
          <p:nvPr>
            <p:ph type="ftr" sz="quarter" idx="11"/>
          </p:nvPr>
        </p:nvSpPr>
        <p:spPr/>
        <p:txBody>
          <a:bodyPr/>
          <a:lstStyle/>
          <a:p>
            <a:endParaRPr lang="en-US">
              <a:solidFill>
                <a:srgbClr val="424456">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2385FFAD-9C3B-4E4B-8F52-31608BD336BC}" type="slidenum">
              <a:rPr lang="en-US" smtClean="0">
                <a:solidFill>
                  <a:srgbClr val="424456">
                    <a:shade val="90000"/>
                  </a:srgbClr>
                </a:solidFill>
              </a:rPr>
              <a:pPr/>
              <a:t>‹#›</a:t>
            </a:fld>
            <a:endParaRPr lang="en-US">
              <a:solidFill>
                <a:srgbClr val="424456">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26222926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A1A89D8-954B-48C1-A184-2C97A83E4AAF}" type="datetimeFigureOut">
              <a:rPr lang="en-US" smtClean="0">
                <a:solidFill>
                  <a:srgbClr val="424456">
                    <a:shade val="90000"/>
                  </a:srgbClr>
                </a:solidFill>
              </a:rPr>
              <a:pPr/>
              <a:t>9/13/2023</a:t>
            </a:fld>
            <a:endParaRPr lang="en-US">
              <a:solidFill>
                <a:srgbClr val="424456">
                  <a:shade val="90000"/>
                </a:srgbClr>
              </a:solidFill>
            </a:endParaRPr>
          </a:p>
        </p:txBody>
      </p:sp>
      <p:sp>
        <p:nvSpPr>
          <p:cNvPr id="5" name="Footer Placeholder 4"/>
          <p:cNvSpPr>
            <a:spLocks noGrp="1"/>
          </p:cNvSpPr>
          <p:nvPr>
            <p:ph type="ftr" sz="quarter" idx="11"/>
          </p:nvPr>
        </p:nvSpPr>
        <p:spPr/>
        <p:txBody>
          <a:bodyPr/>
          <a:lstStyle/>
          <a:p>
            <a:endParaRPr lang="en-US">
              <a:solidFill>
                <a:srgbClr val="424456">
                  <a:shade val="90000"/>
                </a:srgbClr>
              </a:solidFill>
            </a:endParaRPr>
          </a:p>
        </p:txBody>
      </p:sp>
      <p:sp>
        <p:nvSpPr>
          <p:cNvPr id="6" name="Slide Number Placeholder 5"/>
          <p:cNvSpPr>
            <a:spLocks noGrp="1"/>
          </p:cNvSpPr>
          <p:nvPr>
            <p:ph type="sldNum" sz="quarter" idx="12"/>
          </p:nvPr>
        </p:nvSpPr>
        <p:spPr/>
        <p:txBody>
          <a:bodyPr/>
          <a:lstStyle/>
          <a:p>
            <a:fld id="{2385FFAD-9C3B-4E4B-8F52-31608BD336BC}" type="slidenum">
              <a:rPr lang="en-US" smtClean="0">
                <a:solidFill>
                  <a:srgbClr val="424456">
                    <a:shade val="90000"/>
                  </a:srgbClr>
                </a:solidFill>
              </a:rPr>
              <a:pPr/>
              <a:t>‹#›</a:t>
            </a:fld>
            <a:endParaRPr lang="en-US">
              <a:solidFill>
                <a:srgbClr val="424456">
                  <a:shade val="90000"/>
                </a:srgbClr>
              </a:solidFill>
            </a:endParaRPr>
          </a:p>
        </p:txBody>
      </p:sp>
    </p:spTree>
    <p:extLst>
      <p:ext uri="{BB962C8B-B14F-4D97-AF65-F5344CB8AC3E}">
        <p14:creationId xmlns:p14="http://schemas.microsoft.com/office/powerpoint/2010/main" val="4173674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A1A89D8-954B-48C1-A184-2C97A83E4AAF}" type="datetimeFigureOut">
              <a:rPr lang="en-US" smtClean="0"/>
              <a:pPr/>
              <a:t>9/13/2023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85FFAD-9C3B-4E4B-8F52-31608BD336BC}"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A1A89D8-954B-48C1-A184-2C97A83E4AAF}" type="datetimeFigureOut">
              <a:rPr lang="en-US" smtClean="0">
                <a:solidFill>
                  <a:srgbClr val="424456">
                    <a:shade val="90000"/>
                  </a:srgbClr>
                </a:solidFill>
              </a:rPr>
              <a:pPr/>
              <a:t>9/13/2023</a:t>
            </a:fld>
            <a:endParaRPr lang="en-US">
              <a:solidFill>
                <a:srgbClr val="424456">
                  <a:shade val="90000"/>
                </a:srgbClr>
              </a:solidFill>
            </a:endParaRPr>
          </a:p>
        </p:txBody>
      </p:sp>
      <p:sp>
        <p:nvSpPr>
          <p:cNvPr id="5" name="Footer Placeholder 4"/>
          <p:cNvSpPr>
            <a:spLocks noGrp="1"/>
          </p:cNvSpPr>
          <p:nvPr>
            <p:ph type="ftr" sz="quarter" idx="11"/>
          </p:nvPr>
        </p:nvSpPr>
        <p:spPr/>
        <p:txBody>
          <a:bodyPr/>
          <a:lstStyle/>
          <a:p>
            <a:endParaRPr lang="en-US">
              <a:solidFill>
                <a:srgbClr val="424456">
                  <a:shade val="90000"/>
                </a:srgbClr>
              </a:solidFill>
            </a:endParaRPr>
          </a:p>
        </p:txBody>
      </p:sp>
      <p:sp>
        <p:nvSpPr>
          <p:cNvPr id="6" name="Slide Number Placeholder 5"/>
          <p:cNvSpPr>
            <a:spLocks noGrp="1"/>
          </p:cNvSpPr>
          <p:nvPr>
            <p:ph type="sldNum" sz="quarter" idx="12"/>
          </p:nvPr>
        </p:nvSpPr>
        <p:spPr/>
        <p:txBody>
          <a:bodyPr/>
          <a:lstStyle/>
          <a:p>
            <a:fld id="{2385FFAD-9C3B-4E4B-8F52-31608BD336BC}" type="slidenum">
              <a:rPr lang="en-US" smtClean="0">
                <a:solidFill>
                  <a:srgbClr val="424456">
                    <a:shade val="90000"/>
                  </a:srgbClr>
                </a:solidFill>
              </a:rPr>
              <a:pPr/>
              <a:t>‹#›</a:t>
            </a:fld>
            <a:endParaRPr lang="en-US">
              <a:solidFill>
                <a:srgbClr val="424456">
                  <a:shade val="90000"/>
                </a:srgbClr>
              </a:solidFill>
            </a:endParaRPr>
          </a:p>
        </p:txBody>
      </p:sp>
    </p:spTree>
    <p:extLst>
      <p:ext uri="{BB962C8B-B14F-4D97-AF65-F5344CB8AC3E}">
        <p14:creationId xmlns:p14="http://schemas.microsoft.com/office/powerpoint/2010/main" val="3569733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A1A89D8-954B-48C1-A184-2C97A83E4AAF}" type="datetimeFigureOut">
              <a:rPr lang="en-US" smtClean="0"/>
              <a:pPr/>
              <a:t>9/13/2023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85FFAD-9C3B-4E4B-8F52-31608BD336B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A1A89D8-954B-48C1-A184-2C97A83E4AAF}" type="datetimeFigureOut">
              <a:rPr lang="en-US" smtClean="0"/>
              <a:pPr/>
              <a:t>9/13/2023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85FFAD-9C3B-4E4B-8F52-31608BD336B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1A89D8-954B-48C1-A184-2C97A83E4AAF}" type="datetimeFigureOut">
              <a:rPr lang="en-US" smtClean="0"/>
              <a:pPr/>
              <a:t>9/13/2023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85FFAD-9C3B-4E4B-8F52-31608BD336B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A1A89D8-954B-48C1-A184-2C97A83E4AAF}" type="datetimeFigureOut">
              <a:rPr lang="en-US" smtClean="0"/>
              <a:pPr/>
              <a:t>9/13/2023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85FFAD-9C3B-4E4B-8F52-31608BD336B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A1A89D8-954B-48C1-A184-2C97A83E4AAF}" type="datetimeFigureOut">
              <a:rPr lang="en-US" smtClean="0"/>
              <a:pPr/>
              <a:t>9/13/2023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2385FFAD-9C3B-4E4B-8F52-31608BD336BC}"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3.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80000"/>
                <a:satMod val="400000"/>
              </a:schemeClr>
            </a:gs>
            <a:gs pos="25000">
              <a:schemeClr val="bg2">
                <a:tint val="83000"/>
                <a:satMod val="320000"/>
              </a:schemeClr>
            </a:gs>
            <a:gs pos="100000">
              <a:schemeClr val="bg2">
                <a:shade val="15000"/>
                <a:satMod val="320000"/>
              </a:schemeClr>
            </a:gs>
          </a:gsLst>
          <a:path path="circle">
            <a:fillToRect l="10000" t="110000" r="10000" b="100000"/>
          </a:path>
          <a:tileRect/>
        </a:grad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A1A89D8-954B-48C1-A184-2C97A83E4AAF}" type="datetimeFigureOut">
              <a:rPr lang="en-US" smtClean="0"/>
              <a:pPr/>
              <a:t>9/13/2023</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385FFAD-9C3B-4E4B-8F52-31608BD336BC}"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740" r:id="rId12"/>
    <p:sldLayoutId id="2147483741" r:id="rId13"/>
    <p:sldLayoutId id="2147483742" r:id="rId14"/>
    <p:sldLayoutId id="2147483743" r:id="rId15"/>
    <p:sldLayoutId id="2147483744" r:id="rId16"/>
    <p:sldLayoutId id="2147483745" r:id="rId17"/>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dkHorz">
          <a:fgClr>
            <a:schemeClr val="bg2"/>
          </a:fgClr>
          <a:bgClr>
            <a:schemeClr val="bg1"/>
          </a:bgClr>
        </a:patt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2438400"/>
            <a:ext cx="9144000" cy="4046538"/>
            <a:chOff x="0" y="1536"/>
            <a:chExt cx="5760" cy="2549"/>
          </a:xfrm>
        </p:grpSpPr>
        <p:sp>
          <p:nvSpPr>
            <p:cNvPr id="51203" name="Rectangle 3"/>
            <p:cNvSpPr>
              <a:spLocks noChangeArrowheads="1"/>
            </p:cNvSpPr>
            <p:nvPr userDrawn="1"/>
          </p:nvSpPr>
          <p:spPr bwMode="hidden">
            <a:xfrm rot="-1424751">
              <a:off x="2121" y="2592"/>
              <a:ext cx="3072" cy="384"/>
            </a:xfrm>
            <a:prstGeom prst="rect">
              <a:avLst/>
            </a:prstGeom>
            <a:gradFill rotWithShape="0">
              <a:gsLst>
                <a:gs pos="0">
                  <a:schemeClr val="bg1">
                    <a:gamma/>
                    <a:shade val="94118"/>
                    <a:invGamma/>
                  </a:schemeClr>
                </a:gs>
                <a:gs pos="50000">
                  <a:schemeClr val="bg1"/>
                </a:gs>
                <a:gs pos="100000">
                  <a:schemeClr val="bg1">
                    <a:gamma/>
                    <a:shade val="94118"/>
                    <a:invGamma/>
                  </a:schemeClr>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defRPr/>
              </a:pPr>
              <a:endParaRPr lang="en-US">
                <a:solidFill>
                  <a:srgbClr val="000000"/>
                </a:solidFill>
              </a:endParaRPr>
            </a:p>
          </p:txBody>
        </p:sp>
        <p:sp>
          <p:nvSpPr>
            <p:cNvPr id="1033" name="Freeform 4"/>
            <p:cNvSpPr>
              <a:spLocks/>
            </p:cNvSpPr>
            <p:nvPr userDrawn="1"/>
          </p:nvSpPr>
          <p:spPr bwMode="hidden">
            <a:xfrm>
              <a:off x="0" y="2664"/>
              <a:ext cx="2688" cy="1224"/>
            </a:xfrm>
            <a:custGeom>
              <a:avLst/>
              <a:gdLst>
                <a:gd name="T0" fmla="*/ 0 w 2688"/>
                <a:gd name="T1" fmla="*/ 0 h 1224"/>
                <a:gd name="T2" fmla="*/ 960 w 2688"/>
                <a:gd name="T3" fmla="*/ 552 h 1224"/>
                <a:gd name="T4" fmla="*/ 1968 w 2688"/>
                <a:gd name="T5" fmla="*/ 264 h 1224"/>
                <a:gd name="T6" fmla="*/ 2028 w 2688"/>
                <a:gd name="T7" fmla="*/ 270 h 1224"/>
                <a:gd name="T8" fmla="*/ 2661 w 2688"/>
                <a:gd name="T9" fmla="*/ 528 h 1224"/>
                <a:gd name="T10" fmla="*/ 2688 w 2688"/>
                <a:gd name="T11" fmla="*/ 648 h 1224"/>
                <a:gd name="T12" fmla="*/ 2304 w 2688"/>
                <a:gd name="T13" fmla="*/ 1080 h 1224"/>
                <a:gd name="T14" fmla="*/ 1584 w 2688"/>
                <a:gd name="T15" fmla="*/ 1224 h 1224"/>
                <a:gd name="T16" fmla="*/ 1296 w 2688"/>
                <a:gd name="T17" fmla="*/ 936 h 1224"/>
                <a:gd name="T18" fmla="*/ 864 w 2688"/>
                <a:gd name="T19" fmla="*/ 1032 h 1224"/>
                <a:gd name="T20" fmla="*/ 0 w 2688"/>
                <a:gd name="T21" fmla="*/ 552 h 1224"/>
                <a:gd name="T22" fmla="*/ 0 w 2688"/>
                <a:gd name="T23" fmla="*/ 0 h 1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88" h="1224">
                  <a:moveTo>
                    <a:pt x="0" y="0"/>
                  </a:moveTo>
                  <a:lnTo>
                    <a:pt x="960" y="552"/>
                  </a:lnTo>
                  <a:lnTo>
                    <a:pt x="1968" y="264"/>
                  </a:lnTo>
                  <a:lnTo>
                    <a:pt x="2028" y="270"/>
                  </a:lnTo>
                  <a:lnTo>
                    <a:pt x="2661" y="528"/>
                  </a:lnTo>
                  <a:lnTo>
                    <a:pt x="2688" y="648"/>
                  </a:lnTo>
                  <a:lnTo>
                    <a:pt x="2304" y="1080"/>
                  </a:lnTo>
                  <a:lnTo>
                    <a:pt x="1584" y="1224"/>
                  </a:lnTo>
                  <a:lnTo>
                    <a:pt x="1296" y="936"/>
                  </a:lnTo>
                  <a:lnTo>
                    <a:pt x="864" y="1032"/>
                  </a:lnTo>
                  <a:lnTo>
                    <a:pt x="0" y="552"/>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sr-Cyrl-RS" smtClean="0">
                <a:solidFill>
                  <a:srgbClr val="000000"/>
                </a:solidFill>
              </a:endParaRPr>
            </a:p>
          </p:txBody>
        </p:sp>
        <p:sp>
          <p:nvSpPr>
            <p:cNvPr id="1034" name="Freeform 5"/>
            <p:cNvSpPr>
              <a:spLocks/>
            </p:cNvSpPr>
            <p:nvPr userDrawn="1"/>
          </p:nvSpPr>
          <p:spPr bwMode="hidden">
            <a:xfrm>
              <a:off x="3359" y="1536"/>
              <a:ext cx="2401" cy="1232"/>
            </a:xfrm>
            <a:custGeom>
              <a:avLst/>
              <a:gdLst>
                <a:gd name="T0" fmla="*/ 2208 w 2401"/>
                <a:gd name="T1" fmla="*/ 15 h 1232"/>
                <a:gd name="T2" fmla="*/ 2088 w 2401"/>
                <a:gd name="T3" fmla="*/ 57 h 1232"/>
                <a:gd name="T4" fmla="*/ 1951 w 2401"/>
                <a:gd name="T5" fmla="*/ 99 h 1232"/>
                <a:gd name="T6" fmla="*/ 1704 w 2401"/>
                <a:gd name="T7" fmla="*/ 135 h 1232"/>
                <a:gd name="T8" fmla="*/ 1314 w 2401"/>
                <a:gd name="T9" fmla="*/ 177 h 1232"/>
                <a:gd name="T10" fmla="*/ 1176 w 2401"/>
                <a:gd name="T11" fmla="*/ 189 h 1232"/>
                <a:gd name="T12" fmla="*/ 1122 w 2401"/>
                <a:gd name="T13" fmla="*/ 195 h 1232"/>
                <a:gd name="T14" fmla="*/ 1075 w 2401"/>
                <a:gd name="T15" fmla="*/ 231 h 1232"/>
                <a:gd name="T16" fmla="*/ 924 w 2401"/>
                <a:gd name="T17" fmla="*/ 321 h 1232"/>
                <a:gd name="T18" fmla="*/ 840 w 2401"/>
                <a:gd name="T19" fmla="*/ 369 h 1232"/>
                <a:gd name="T20" fmla="*/ 630 w 2401"/>
                <a:gd name="T21" fmla="*/ 458 h 1232"/>
                <a:gd name="T22" fmla="*/ 529 w 2401"/>
                <a:gd name="T23" fmla="*/ 500 h 1232"/>
                <a:gd name="T24" fmla="*/ 487 w 2401"/>
                <a:gd name="T25" fmla="*/ 542 h 1232"/>
                <a:gd name="T26" fmla="*/ 457 w 2401"/>
                <a:gd name="T27" fmla="*/ 590 h 1232"/>
                <a:gd name="T28" fmla="*/ 402 w 2401"/>
                <a:gd name="T29" fmla="*/ 638 h 1232"/>
                <a:gd name="T30" fmla="*/ 330 w 2401"/>
                <a:gd name="T31" fmla="*/ 758 h 1232"/>
                <a:gd name="T32" fmla="*/ 312 w 2401"/>
                <a:gd name="T33" fmla="*/ 788 h 1232"/>
                <a:gd name="T34" fmla="*/ 252 w 2401"/>
                <a:gd name="T35" fmla="*/ 824 h 1232"/>
                <a:gd name="T36" fmla="*/ 84 w 2401"/>
                <a:gd name="T37" fmla="*/ 926 h 1232"/>
                <a:gd name="T38" fmla="*/ 0 w 2401"/>
                <a:gd name="T39" fmla="*/ 992 h 1232"/>
                <a:gd name="T40" fmla="*/ 12 w 2401"/>
                <a:gd name="T41" fmla="*/ 1040 h 1232"/>
                <a:gd name="T42" fmla="*/ 132 w 2401"/>
                <a:gd name="T43" fmla="*/ 1034 h 1232"/>
                <a:gd name="T44" fmla="*/ 336 w 2401"/>
                <a:gd name="T45" fmla="*/ 980 h 1232"/>
                <a:gd name="T46" fmla="*/ 529 w 2401"/>
                <a:gd name="T47" fmla="*/ 896 h 1232"/>
                <a:gd name="T48" fmla="*/ 576 w 2401"/>
                <a:gd name="T49" fmla="*/ 872 h 1232"/>
                <a:gd name="T50" fmla="*/ 714 w 2401"/>
                <a:gd name="T51" fmla="*/ 848 h 1232"/>
                <a:gd name="T52" fmla="*/ 966 w 2401"/>
                <a:gd name="T53" fmla="*/ 794 h 1232"/>
                <a:gd name="T54" fmla="*/ 1212 w 2401"/>
                <a:gd name="T55" fmla="*/ 782 h 1232"/>
                <a:gd name="T56" fmla="*/ 1416 w 2401"/>
                <a:gd name="T57" fmla="*/ 872 h 1232"/>
                <a:gd name="T58" fmla="*/ 1464 w 2401"/>
                <a:gd name="T59" fmla="*/ 932 h 1232"/>
                <a:gd name="T60" fmla="*/ 1440 w 2401"/>
                <a:gd name="T61" fmla="*/ 992 h 1232"/>
                <a:gd name="T62" fmla="*/ 1302 w 2401"/>
                <a:gd name="T63" fmla="*/ 1040 h 1232"/>
                <a:gd name="T64" fmla="*/ 1158 w 2401"/>
                <a:gd name="T65" fmla="*/ 1100 h 1232"/>
                <a:gd name="T66" fmla="*/ 1093 w 2401"/>
                <a:gd name="T67" fmla="*/ 1148 h 1232"/>
                <a:gd name="T68" fmla="*/ 1075 w 2401"/>
                <a:gd name="T69" fmla="*/ 1208 h 1232"/>
                <a:gd name="T70" fmla="*/ 1093 w 2401"/>
                <a:gd name="T71" fmla="*/ 1232 h 1232"/>
                <a:gd name="T72" fmla="*/ 1152 w 2401"/>
                <a:gd name="T73" fmla="*/ 1226 h 1232"/>
                <a:gd name="T74" fmla="*/ 1332 w 2401"/>
                <a:gd name="T75" fmla="*/ 1208 h 1232"/>
                <a:gd name="T76" fmla="*/ 1434 w 2401"/>
                <a:gd name="T77" fmla="*/ 1184 h 1232"/>
                <a:gd name="T78" fmla="*/ 1464 w 2401"/>
                <a:gd name="T79" fmla="*/ 1172 h 1232"/>
                <a:gd name="T80" fmla="*/ 1578 w 2401"/>
                <a:gd name="T81" fmla="*/ 1130 h 1232"/>
                <a:gd name="T82" fmla="*/ 1758 w 2401"/>
                <a:gd name="T83" fmla="*/ 1064 h 1232"/>
                <a:gd name="T84" fmla="*/ 1872 w 2401"/>
                <a:gd name="T85" fmla="*/ 962 h 1232"/>
                <a:gd name="T86" fmla="*/ 1986 w 2401"/>
                <a:gd name="T87" fmla="*/ 800 h 1232"/>
                <a:gd name="T88" fmla="*/ 2166 w 2401"/>
                <a:gd name="T89" fmla="*/ 650 h 1232"/>
                <a:gd name="T90" fmla="*/ 2257 w 2401"/>
                <a:gd name="T91" fmla="*/ 590 h 1232"/>
                <a:gd name="T92" fmla="*/ 2400 w 2401"/>
                <a:gd name="T93" fmla="*/ 57 h 12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401" h="1232">
                  <a:moveTo>
                    <a:pt x="2310" y="3"/>
                  </a:moveTo>
                  <a:lnTo>
                    <a:pt x="2280" y="3"/>
                  </a:lnTo>
                  <a:lnTo>
                    <a:pt x="2208" y="15"/>
                  </a:lnTo>
                  <a:lnTo>
                    <a:pt x="2136" y="27"/>
                  </a:lnTo>
                  <a:lnTo>
                    <a:pt x="2112" y="39"/>
                  </a:lnTo>
                  <a:lnTo>
                    <a:pt x="2088" y="57"/>
                  </a:lnTo>
                  <a:lnTo>
                    <a:pt x="2082" y="63"/>
                  </a:lnTo>
                  <a:lnTo>
                    <a:pt x="2076" y="69"/>
                  </a:lnTo>
                  <a:lnTo>
                    <a:pt x="1951" y="99"/>
                  </a:lnTo>
                  <a:lnTo>
                    <a:pt x="1896" y="111"/>
                  </a:lnTo>
                  <a:lnTo>
                    <a:pt x="1836" y="117"/>
                  </a:lnTo>
                  <a:lnTo>
                    <a:pt x="1704" y="135"/>
                  </a:lnTo>
                  <a:lnTo>
                    <a:pt x="1572" y="153"/>
                  </a:lnTo>
                  <a:lnTo>
                    <a:pt x="1434" y="165"/>
                  </a:lnTo>
                  <a:lnTo>
                    <a:pt x="1314" y="177"/>
                  </a:lnTo>
                  <a:lnTo>
                    <a:pt x="1260" y="183"/>
                  </a:lnTo>
                  <a:lnTo>
                    <a:pt x="1212" y="189"/>
                  </a:lnTo>
                  <a:lnTo>
                    <a:pt x="1176" y="189"/>
                  </a:lnTo>
                  <a:lnTo>
                    <a:pt x="1146" y="195"/>
                  </a:lnTo>
                  <a:lnTo>
                    <a:pt x="1128" y="195"/>
                  </a:lnTo>
                  <a:lnTo>
                    <a:pt x="1122" y="195"/>
                  </a:lnTo>
                  <a:lnTo>
                    <a:pt x="1116" y="201"/>
                  </a:lnTo>
                  <a:lnTo>
                    <a:pt x="1105" y="207"/>
                  </a:lnTo>
                  <a:lnTo>
                    <a:pt x="1075" y="231"/>
                  </a:lnTo>
                  <a:lnTo>
                    <a:pt x="1026" y="261"/>
                  </a:lnTo>
                  <a:lnTo>
                    <a:pt x="972" y="291"/>
                  </a:lnTo>
                  <a:lnTo>
                    <a:pt x="924" y="321"/>
                  </a:lnTo>
                  <a:lnTo>
                    <a:pt x="876" y="345"/>
                  </a:lnTo>
                  <a:lnTo>
                    <a:pt x="846" y="363"/>
                  </a:lnTo>
                  <a:lnTo>
                    <a:pt x="840" y="369"/>
                  </a:lnTo>
                  <a:lnTo>
                    <a:pt x="834" y="369"/>
                  </a:lnTo>
                  <a:lnTo>
                    <a:pt x="732" y="417"/>
                  </a:lnTo>
                  <a:lnTo>
                    <a:pt x="630" y="458"/>
                  </a:lnTo>
                  <a:lnTo>
                    <a:pt x="588" y="476"/>
                  </a:lnTo>
                  <a:lnTo>
                    <a:pt x="552" y="488"/>
                  </a:lnTo>
                  <a:lnTo>
                    <a:pt x="529" y="500"/>
                  </a:lnTo>
                  <a:lnTo>
                    <a:pt x="517" y="506"/>
                  </a:lnTo>
                  <a:lnTo>
                    <a:pt x="499" y="524"/>
                  </a:lnTo>
                  <a:lnTo>
                    <a:pt x="487" y="542"/>
                  </a:lnTo>
                  <a:lnTo>
                    <a:pt x="481" y="560"/>
                  </a:lnTo>
                  <a:lnTo>
                    <a:pt x="481" y="578"/>
                  </a:lnTo>
                  <a:lnTo>
                    <a:pt x="457" y="590"/>
                  </a:lnTo>
                  <a:lnTo>
                    <a:pt x="438" y="596"/>
                  </a:lnTo>
                  <a:lnTo>
                    <a:pt x="420" y="614"/>
                  </a:lnTo>
                  <a:lnTo>
                    <a:pt x="402" y="638"/>
                  </a:lnTo>
                  <a:lnTo>
                    <a:pt x="366" y="698"/>
                  </a:lnTo>
                  <a:lnTo>
                    <a:pt x="348" y="728"/>
                  </a:lnTo>
                  <a:lnTo>
                    <a:pt x="330" y="758"/>
                  </a:lnTo>
                  <a:lnTo>
                    <a:pt x="324" y="776"/>
                  </a:lnTo>
                  <a:lnTo>
                    <a:pt x="318" y="782"/>
                  </a:lnTo>
                  <a:lnTo>
                    <a:pt x="312" y="788"/>
                  </a:lnTo>
                  <a:lnTo>
                    <a:pt x="300" y="794"/>
                  </a:lnTo>
                  <a:lnTo>
                    <a:pt x="282" y="806"/>
                  </a:lnTo>
                  <a:lnTo>
                    <a:pt x="252" y="824"/>
                  </a:lnTo>
                  <a:lnTo>
                    <a:pt x="199" y="854"/>
                  </a:lnTo>
                  <a:lnTo>
                    <a:pt x="151" y="884"/>
                  </a:lnTo>
                  <a:lnTo>
                    <a:pt x="84" y="926"/>
                  </a:lnTo>
                  <a:lnTo>
                    <a:pt x="30" y="962"/>
                  </a:lnTo>
                  <a:lnTo>
                    <a:pt x="12" y="974"/>
                  </a:lnTo>
                  <a:lnTo>
                    <a:pt x="0" y="992"/>
                  </a:lnTo>
                  <a:lnTo>
                    <a:pt x="0" y="1004"/>
                  </a:lnTo>
                  <a:lnTo>
                    <a:pt x="0" y="1022"/>
                  </a:lnTo>
                  <a:lnTo>
                    <a:pt x="12" y="1040"/>
                  </a:lnTo>
                  <a:lnTo>
                    <a:pt x="42" y="1046"/>
                  </a:lnTo>
                  <a:lnTo>
                    <a:pt x="84" y="1046"/>
                  </a:lnTo>
                  <a:lnTo>
                    <a:pt x="132" y="1034"/>
                  </a:lnTo>
                  <a:lnTo>
                    <a:pt x="193" y="1022"/>
                  </a:lnTo>
                  <a:lnTo>
                    <a:pt x="264" y="1004"/>
                  </a:lnTo>
                  <a:lnTo>
                    <a:pt x="336" y="980"/>
                  </a:lnTo>
                  <a:lnTo>
                    <a:pt x="408" y="950"/>
                  </a:lnTo>
                  <a:lnTo>
                    <a:pt x="475" y="920"/>
                  </a:lnTo>
                  <a:lnTo>
                    <a:pt x="529" y="896"/>
                  </a:lnTo>
                  <a:lnTo>
                    <a:pt x="564" y="878"/>
                  </a:lnTo>
                  <a:lnTo>
                    <a:pt x="570" y="872"/>
                  </a:lnTo>
                  <a:lnTo>
                    <a:pt x="576" y="872"/>
                  </a:lnTo>
                  <a:lnTo>
                    <a:pt x="606" y="872"/>
                  </a:lnTo>
                  <a:lnTo>
                    <a:pt x="648" y="866"/>
                  </a:lnTo>
                  <a:lnTo>
                    <a:pt x="714" y="848"/>
                  </a:lnTo>
                  <a:lnTo>
                    <a:pt x="793" y="830"/>
                  </a:lnTo>
                  <a:lnTo>
                    <a:pt x="876" y="812"/>
                  </a:lnTo>
                  <a:lnTo>
                    <a:pt x="966" y="794"/>
                  </a:lnTo>
                  <a:lnTo>
                    <a:pt x="1063" y="782"/>
                  </a:lnTo>
                  <a:lnTo>
                    <a:pt x="1152" y="776"/>
                  </a:lnTo>
                  <a:lnTo>
                    <a:pt x="1212" y="782"/>
                  </a:lnTo>
                  <a:lnTo>
                    <a:pt x="1284" y="806"/>
                  </a:lnTo>
                  <a:lnTo>
                    <a:pt x="1357" y="836"/>
                  </a:lnTo>
                  <a:lnTo>
                    <a:pt x="1416" y="872"/>
                  </a:lnTo>
                  <a:lnTo>
                    <a:pt x="1434" y="890"/>
                  </a:lnTo>
                  <a:lnTo>
                    <a:pt x="1452" y="908"/>
                  </a:lnTo>
                  <a:lnTo>
                    <a:pt x="1464" y="932"/>
                  </a:lnTo>
                  <a:lnTo>
                    <a:pt x="1464" y="950"/>
                  </a:lnTo>
                  <a:lnTo>
                    <a:pt x="1458" y="968"/>
                  </a:lnTo>
                  <a:lnTo>
                    <a:pt x="1440" y="992"/>
                  </a:lnTo>
                  <a:lnTo>
                    <a:pt x="1410" y="1004"/>
                  </a:lnTo>
                  <a:lnTo>
                    <a:pt x="1369" y="1022"/>
                  </a:lnTo>
                  <a:lnTo>
                    <a:pt x="1302" y="1040"/>
                  </a:lnTo>
                  <a:lnTo>
                    <a:pt x="1248" y="1064"/>
                  </a:lnTo>
                  <a:lnTo>
                    <a:pt x="1200" y="1082"/>
                  </a:lnTo>
                  <a:lnTo>
                    <a:pt x="1158" y="1100"/>
                  </a:lnTo>
                  <a:lnTo>
                    <a:pt x="1128" y="1118"/>
                  </a:lnTo>
                  <a:lnTo>
                    <a:pt x="1110" y="1130"/>
                  </a:lnTo>
                  <a:lnTo>
                    <a:pt x="1093" y="1148"/>
                  </a:lnTo>
                  <a:lnTo>
                    <a:pt x="1081" y="1160"/>
                  </a:lnTo>
                  <a:lnTo>
                    <a:pt x="1069" y="1190"/>
                  </a:lnTo>
                  <a:lnTo>
                    <a:pt x="1075" y="1208"/>
                  </a:lnTo>
                  <a:lnTo>
                    <a:pt x="1081" y="1220"/>
                  </a:lnTo>
                  <a:lnTo>
                    <a:pt x="1087" y="1226"/>
                  </a:lnTo>
                  <a:lnTo>
                    <a:pt x="1093" y="1232"/>
                  </a:lnTo>
                  <a:lnTo>
                    <a:pt x="1110" y="1232"/>
                  </a:lnTo>
                  <a:lnTo>
                    <a:pt x="1128" y="1226"/>
                  </a:lnTo>
                  <a:lnTo>
                    <a:pt x="1152" y="1226"/>
                  </a:lnTo>
                  <a:lnTo>
                    <a:pt x="1212" y="1220"/>
                  </a:lnTo>
                  <a:lnTo>
                    <a:pt x="1272" y="1214"/>
                  </a:lnTo>
                  <a:lnTo>
                    <a:pt x="1332" y="1208"/>
                  </a:lnTo>
                  <a:lnTo>
                    <a:pt x="1393" y="1196"/>
                  </a:lnTo>
                  <a:lnTo>
                    <a:pt x="1416" y="1190"/>
                  </a:lnTo>
                  <a:lnTo>
                    <a:pt x="1434" y="1184"/>
                  </a:lnTo>
                  <a:lnTo>
                    <a:pt x="1446" y="1178"/>
                  </a:lnTo>
                  <a:lnTo>
                    <a:pt x="1452" y="1178"/>
                  </a:lnTo>
                  <a:lnTo>
                    <a:pt x="1464" y="1172"/>
                  </a:lnTo>
                  <a:lnTo>
                    <a:pt x="1488" y="1166"/>
                  </a:lnTo>
                  <a:lnTo>
                    <a:pt x="1530" y="1148"/>
                  </a:lnTo>
                  <a:lnTo>
                    <a:pt x="1578" y="1130"/>
                  </a:lnTo>
                  <a:lnTo>
                    <a:pt x="1681" y="1094"/>
                  </a:lnTo>
                  <a:lnTo>
                    <a:pt x="1722" y="1076"/>
                  </a:lnTo>
                  <a:lnTo>
                    <a:pt x="1758" y="1064"/>
                  </a:lnTo>
                  <a:lnTo>
                    <a:pt x="1812" y="1040"/>
                  </a:lnTo>
                  <a:lnTo>
                    <a:pt x="1848" y="1004"/>
                  </a:lnTo>
                  <a:lnTo>
                    <a:pt x="1872" y="962"/>
                  </a:lnTo>
                  <a:lnTo>
                    <a:pt x="1890" y="932"/>
                  </a:lnTo>
                  <a:lnTo>
                    <a:pt x="1932" y="866"/>
                  </a:lnTo>
                  <a:lnTo>
                    <a:pt x="1986" y="800"/>
                  </a:lnTo>
                  <a:lnTo>
                    <a:pt x="2046" y="740"/>
                  </a:lnTo>
                  <a:lnTo>
                    <a:pt x="2112" y="692"/>
                  </a:lnTo>
                  <a:lnTo>
                    <a:pt x="2166" y="650"/>
                  </a:lnTo>
                  <a:lnTo>
                    <a:pt x="2214" y="620"/>
                  </a:lnTo>
                  <a:lnTo>
                    <a:pt x="2244" y="596"/>
                  </a:lnTo>
                  <a:lnTo>
                    <a:pt x="2257" y="590"/>
                  </a:lnTo>
                  <a:lnTo>
                    <a:pt x="2400" y="518"/>
                  </a:lnTo>
                  <a:lnTo>
                    <a:pt x="2400" y="57"/>
                  </a:lnTo>
                  <a:lnTo>
                    <a:pt x="2401" y="0"/>
                  </a:lnTo>
                  <a:lnTo>
                    <a:pt x="2310" y="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sr-Cyrl-RS" smtClean="0">
                <a:solidFill>
                  <a:srgbClr val="000000"/>
                </a:solidFill>
              </a:endParaRPr>
            </a:p>
          </p:txBody>
        </p:sp>
        <p:sp>
          <p:nvSpPr>
            <p:cNvPr id="51206" name="Freeform 6"/>
            <p:cNvSpPr>
              <a:spLocks/>
            </p:cNvSpPr>
            <p:nvPr userDrawn="1"/>
          </p:nvSpPr>
          <p:spPr bwMode="hidden">
            <a:xfrm>
              <a:off x="3792" y="1536"/>
              <a:ext cx="1968" cy="762"/>
            </a:xfrm>
            <a:custGeom>
              <a:avLst/>
              <a:gdLst>
                <a:gd name="T0" fmla="*/ 965 w 1968"/>
                <a:gd name="T1" fmla="*/ 165 h 762"/>
                <a:gd name="T2" fmla="*/ 696 w 1968"/>
                <a:gd name="T3" fmla="*/ 200 h 762"/>
                <a:gd name="T4" fmla="*/ 693 w 1968"/>
                <a:gd name="T5" fmla="*/ 237 h 762"/>
                <a:gd name="T6" fmla="*/ 924 w 1968"/>
                <a:gd name="T7" fmla="*/ 258 h 762"/>
                <a:gd name="T8" fmla="*/ 993 w 1968"/>
                <a:gd name="T9" fmla="*/ 267 h 762"/>
                <a:gd name="T10" fmla="*/ 681 w 1968"/>
                <a:gd name="T11" fmla="*/ 291 h 762"/>
                <a:gd name="T12" fmla="*/ 633 w 1968"/>
                <a:gd name="T13" fmla="*/ 309 h 762"/>
                <a:gd name="T14" fmla="*/ 645 w 1968"/>
                <a:gd name="T15" fmla="*/ 336 h 762"/>
                <a:gd name="T16" fmla="*/ 672 w 1968"/>
                <a:gd name="T17" fmla="*/ 351 h 762"/>
                <a:gd name="T18" fmla="*/ 984 w 1968"/>
                <a:gd name="T19" fmla="*/ 333 h 762"/>
                <a:gd name="T20" fmla="*/ 1080 w 1968"/>
                <a:gd name="T21" fmla="*/ 357 h 762"/>
                <a:gd name="T22" fmla="*/ 624 w 1968"/>
                <a:gd name="T23" fmla="*/ 492 h 762"/>
                <a:gd name="T24" fmla="*/ 616 w 1968"/>
                <a:gd name="T25" fmla="*/ 536 h 762"/>
                <a:gd name="T26" fmla="*/ 8 w 1968"/>
                <a:gd name="T27" fmla="*/ 724 h 762"/>
                <a:gd name="T28" fmla="*/ 0 w 1968"/>
                <a:gd name="T29" fmla="*/ 756 h 762"/>
                <a:gd name="T30" fmla="*/ 27 w 1968"/>
                <a:gd name="T31" fmla="*/ 762 h 762"/>
                <a:gd name="T32" fmla="*/ 664 w 1968"/>
                <a:gd name="T33" fmla="*/ 564 h 762"/>
                <a:gd name="T34" fmla="*/ 856 w 1968"/>
                <a:gd name="T35" fmla="*/ 600 h 762"/>
                <a:gd name="T36" fmla="*/ 1158 w 1968"/>
                <a:gd name="T37" fmla="*/ 507 h 762"/>
                <a:gd name="T38" fmla="*/ 1434 w 1968"/>
                <a:gd name="T39" fmla="*/ 465 h 762"/>
                <a:gd name="T40" fmla="*/ 1572 w 1968"/>
                <a:gd name="T41" fmla="*/ 368 h 762"/>
                <a:gd name="T42" fmla="*/ 1712 w 1968"/>
                <a:gd name="T43" fmla="*/ 340 h 762"/>
                <a:gd name="T44" fmla="*/ 1856 w 1968"/>
                <a:gd name="T45" fmla="*/ 328 h 762"/>
                <a:gd name="T46" fmla="*/ 1968 w 1968"/>
                <a:gd name="T47" fmla="*/ 330 h 762"/>
                <a:gd name="T48" fmla="*/ 1968 w 1968"/>
                <a:gd name="T49" fmla="*/ 0 h 762"/>
                <a:gd name="T50" fmla="*/ 1934 w 1968"/>
                <a:gd name="T51" fmla="*/ 3 h 762"/>
                <a:gd name="T52" fmla="*/ 1832 w 1968"/>
                <a:gd name="T53" fmla="*/ 5 h 762"/>
                <a:gd name="T54" fmla="*/ 1682 w 1968"/>
                <a:gd name="T55" fmla="*/ 35 h 762"/>
                <a:gd name="T56" fmla="*/ 1643 w 1968"/>
                <a:gd name="T57" fmla="*/ 72 h 762"/>
                <a:gd name="T58" fmla="*/ 1392 w 1968"/>
                <a:gd name="T59" fmla="*/ 119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68" h="762">
                  <a:moveTo>
                    <a:pt x="965" y="165"/>
                  </a:moveTo>
                  <a:lnTo>
                    <a:pt x="696" y="200"/>
                  </a:lnTo>
                  <a:lnTo>
                    <a:pt x="693" y="237"/>
                  </a:lnTo>
                  <a:lnTo>
                    <a:pt x="924" y="258"/>
                  </a:lnTo>
                  <a:lnTo>
                    <a:pt x="993" y="267"/>
                  </a:lnTo>
                  <a:lnTo>
                    <a:pt x="681" y="291"/>
                  </a:lnTo>
                  <a:lnTo>
                    <a:pt x="633" y="309"/>
                  </a:lnTo>
                  <a:lnTo>
                    <a:pt x="645" y="336"/>
                  </a:lnTo>
                  <a:lnTo>
                    <a:pt x="672" y="351"/>
                  </a:lnTo>
                  <a:lnTo>
                    <a:pt x="984" y="333"/>
                  </a:lnTo>
                  <a:lnTo>
                    <a:pt x="1080" y="357"/>
                  </a:lnTo>
                  <a:lnTo>
                    <a:pt x="624" y="492"/>
                  </a:lnTo>
                  <a:lnTo>
                    <a:pt x="616" y="536"/>
                  </a:lnTo>
                  <a:lnTo>
                    <a:pt x="8" y="724"/>
                  </a:lnTo>
                  <a:lnTo>
                    <a:pt x="0" y="756"/>
                  </a:lnTo>
                  <a:lnTo>
                    <a:pt x="27" y="762"/>
                  </a:lnTo>
                  <a:lnTo>
                    <a:pt x="664" y="564"/>
                  </a:lnTo>
                  <a:lnTo>
                    <a:pt x="856" y="600"/>
                  </a:lnTo>
                  <a:lnTo>
                    <a:pt x="1158" y="507"/>
                  </a:lnTo>
                  <a:lnTo>
                    <a:pt x="1434" y="465"/>
                  </a:lnTo>
                  <a:lnTo>
                    <a:pt x="1572" y="368"/>
                  </a:lnTo>
                  <a:lnTo>
                    <a:pt x="1712" y="340"/>
                  </a:lnTo>
                  <a:lnTo>
                    <a:pt x="1856" y="328"/>
                  </a:lnTo>
                  <a:lnTo>
                    <a:pt x="1968" y="330"/>
                  </a:lnTo>
                  <a:lnTo>
                    <a:pt x="1968" y="0"/>
                  </a:lnTo>
                  <a:lnTo>
                    <a:pt x="1934" y="3"/>
                  </a:lnTo>
                  <a:lnTo>
                    <a:pt x="1832" y="5"/>
                  </a:lnTo>
                  <a:lnTo>
                    <a:pt x="1682" y="35"/>
                  </a:lnTo>
                  <a:lnTo>
                    <a:pt x="1643" y="72"/>
                  </a:lnTo>
                  <a:lnTo>
                    <a:pt x="1392" y="119"/>
                  </a:lnTo>
                </a:path>
              </a:pathLst>
            </a:custGeom>
            <a:gradFill rotWithShape="0">
              <a:gsLst>
                <a:gs pos="0">
                  <a:schemeClr val="bg2">
                    <a:gamma/>
                    <a:tint val="81961"/>
                    <a:invGamma/>
                  </a:schemeClr>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defRPr/>
              </a:pPr>
              <a:endParaRPr lang="en-US">
                <a:solidFill>
                  <a:srgbClr val="000000"/>
                </a:solidFill>
              </a:endParaRPr>
            </a:p>
          </p:txBody>
        </p:sp>
        <p:sp>
          <p:nvSpPr>
            <p:cNvPr id="1036" name="Freeform 7"/>
            <p:cNvSpPr>
              <a:spLocks/>
            </p:cNvSpPr>
            <p:nvPr userDrawn="1"/>
          </p:nvSpPr>
          <p:spPr bwMode="hidden">
            <a:xfrm>
              <a:off x="3599" y="2477"/>
              <a:ext cx="186" cy="120"/>
            </a:xfrm>
            <a:custGeom>
              <a:avLst/>
              <a:gdLst>
                <a:gd name="T0" fmla="*/ 186 w 185"/>
                <a:gd name="T1" fmla="*/ 0 h 120"/>
                <a:gd name="T2" fmla="*/ 186 w 185"/>
                <a:gd name="T3" fmla="*/ 6 h 120"/>
                <a:gd name="T4" fmla="*/ 186 w 185"/>
                <a:gd name="T5" fmla="*/ 18 h 120"/>
                <a:gd name="T6" fmla="*/ 186 w 185"/>
                <a:gd name="T7" fmla="*/ 36 h 120"/>
                <a:gd name="T8" fmla="*/ 180 w 185"/>
                <a:gd name="T9" fmla="*/ 54 h 120"/>
                <a:gd name="T10" fmla="*/ 162 w 185"/>
                <a:gd name="T11" fmla="*/ 72 h 120"/>
                <a:gd name="T12" fmla="*/ 138 w 185"/>
                <a:gd name="T13" fmla="*/ 96 h 120"/>
                <a:gd name="T14" fmla="*/ 102 w 185"/>
                <a:gd name="T15" fmla="*/ 108 h 120"/>
                <a:gd name="T16" fmla="*/ 47 w 185"/>
                <a:gd name="T17" fmla="*/ 120 h 120"/>
                <a:gd name="T18" fmla="*/ 29 w 185"/>
                <a:gd name="T19" fmla="*/ 120 h 120"/>
                <a:gd name="T20" fmla="*/ 17 w 185"/>
                <a:gd name="T21" fmla="*/ 114 h 120"/>
                <a:gd name="T22" fmla="*/ 0 w 185"/>
                <a:gd name="T23" fmla="*/ 96 h 120"/>
                <a:gd name="T24" fmla="*/ 0 w 185"/>
                <a:gd name="T25" fmla="*/ 78 h 120"/>
                <a:gd name="T26" fmla="*/ 0 w 185"/>
                <a:gd name="T27" fmla="*/ 72 h 120"/>
                <a:gd name="T28" fmla="*/ 186 w 185"/>
                <a:gd name="T29" fmla="*/ 0 h 120"/>
                <a:gd name="T30" fmla="*/ 186 w 185"/>
                <a:gd name="T31" fmla="*/ 0 h 1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5" h="120">
                  <a:moveTo>
                    <a:pt x="185" y="0"/>
                  </a:moveTo>
                  <a:lnTo>
                    <a:pt x="185" y="6"/>
                  </a:lnTo>
                  <a:lnTo>
                    <a:pt x="185" y="18"/>
                  </a:lnTo>
                  <a:lnTo>
                    <a:pt x="185" y="36"/>
                  </a:lnTo>
                  <a:lnTo>
                    <a:pt x="179" y="54"/>
                  </a:lnTo>
                  <a:lnTo>
                    <a:pt x="161" y="72"/>
                  </a:lnTo>
                  <a:lnTo>
                    <a:pt x="137" y="96"/>
                  </a:lnTo>
                  <a:lnTo>
                    <a:pt x="101" y="108"/>
                  </a:lnTo>
                  <a:lnTo>
                    <a:pt x="47" y="120"/>
                  </a:lnTo>
                  <a:lnTo>
                    <a:pt x="29" y="120"/>
                  </a:lnTo>
                  <a:lnTo>
                    <a:pt x="17" y="114"/>
                  </a:lnTo>
                  <a:lnTo>
                    <a:pt x="0" y="96"/>
                  </a:lnTo>
                  <a:lnTo>
                    <a:pt x="0" y="78"/>
                  </a:lnTo>
                  <a:lnTo>
                    <a:pt x="0" y="72"/>
                  </a:lnTo>
                  <a:lnTo>
                    <a:pt x="18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sr-Cyrl-RS" smtClean="0">
                <a:solidFill>
                  <a:srgbClr val="000000"/>
                </a:solidFill>
              </a:endParaRPr>
            </a:p>
          </p:txBody>
        </p:sp>
        <p:sp>
          <p:nvSpPr>
            <p:cNvPr id="1037" name="Freeform 8"/>
            <p:cNvSpPr>
              <a:spLocks/>
            </p:cNvSpPr>
            <p:nvPr userDrawn="1"/>
          </p:nvSpPr>
          <p:spPr bwMode="hidden">
            <a:xfrm>
              <a:off x="3779" y="2393"/>
              <a:ext cx="185" cy="120"/>
            </a:xfrm>
            <a:custGeom>
              <a:avLst/>
              <a:gdLst>
                <a:gd name="T0" fmla="*/ 185 w 185"/>
                <a:gd name="T1" fmla="*/ 0 h 120"/>
                <a:gd name="T2" fmla="*/ 185 w 185"/>
                <a:gd name="T3" fmla="*/ 6 h 120"/>
                <a:gd name="T4" fmla="*/ 179 w 185"/>
                <a:gd name="T5" fmla="*/ 24 h 120"/>
                <a:gd name="T6" fmla="*/ 167 w 185"/>
                <a:gd name="T7" fmla="*/ 42 h 120"/>
                <a:gd name="T8" fmla="*/ 149 w 185"/>
                <a:gd name="T9" fmla="*/ 66 h 120"/>
                <a:gd name="T10" fmla="*/ 131 w 185"/>
                <a:gd name="T11" fmla="*/ 90 h 120"/>
                <a:gd name="T12" fmla="*/ 102 w 185"/>
                <a:gd name="T13" fmla="*/ 108 h 120"/>
                <a:gd name="T14" fmla="*/ 66 w 185"/>
                <a:gd name="T15" fmla="*/ 120 h 120"/>
                <a:gd name="T16" fmla="*/ 18 w 185"/>
                <a:gd name="T17" fmla="*/ 120 h 120"/>
                <a:gd name="T18" fmla="*/ 0 w 185"/>
                <a:gd name="T19" fmla="*/ 60 h 120"/>
                <a:gd name="T20" fmla="*/ 185 w 185"/>
                <a:gd name="T21" fmla="*/ 0 h 120"/>
                <a:gd name="T22" fmla="*/ 185 w 185"/>
                <a:gd name="T23" fmla="*/ 0 h 1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5" h="120">
                  <a:moveTo>
                    <a:pt x="185" y="0"/>
                  </a:moveTo>
                  <a:lnTo>
                    <a:pt x="185" y="6"/>
                  </a:lnTo>
                  <a:lnTo>
                    <a:pt x="179" y="24"/>
                  </a:lnTo>
                  <a:lnTo>
                    <a:pt x="167" y="42"/>
                  </a:lnTo>
                  <a:lnTo>
                    <a:pt x="149" y="66"/>
                  </a:lnTo>
                  <a:lnTo>
                    <a:pt x="131" y="90"/>
                  </a:lnTo>
                  <a:lnTo>
                    <a:pt x="102" y="108"/>
                  </a:lnTo>
                  <a:lnTo>
                    <a:pt x="66" y="120"/>
                  </a:lnTo>
                  <a:lnTo>
                    <a:pt x="18" y="120"/>
                  </a:lnTo>
                  <a:lnTo>
                    <a:pt x="0" y="60"/>
                  </a:lnTo>
                  <a:lnTo>
                    <a:pt x="18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sr-Cyrl-RS" smtClean="0">
                <a:solidFill>
                  <a:srgbClr val="000000"/>
                </a:solidFill>
              </a:endParaRPr>
            </a:p>
          </p:txBody>
        </p:sp>
        <p:sp>
          <p:nvSpPr>
            <p:cNvPr id="1038" name="Freeform 9"/>
            <p:cNvSpPr>
              <a:spLocks/>
            </p:cNvSpPr>
            <p:nvPr userDrawn="1"/>
          </p:nvSpPr>
          <p:spPr bwMode="hidden">
            <a:xfrm>
              <a:off x="3839" y="1836"/>
              <a:ext cx="528" cy="275"/>
            </a:xfrm>
            <a:custGeom>
              <a:avLst/>
              <a:gdLst>
                <a:gd name="T0" fmla="*/ 0 w 526"/>
                <a:gd name="T1" fmla="*/ 275 h 275"/>
                <a:gd name="T2" fmla="*/ 0 w 526"/>
                <a:gd name="T3" fmla="*/ 269 h 275"/>
                <a:gd name="T4" fmla="*/ 6 w 526"/>
                <a:gd name="T5" fmla="*/ 251 h 275"/>
                <a:gd name="T6" fmla="*/ 6 w 526"/>
                <a:gd name="T7" fmla="*/ 239 h 275"/>
                <a:gd name="T8" fmla="*/ 12 w 526"/>
                <a:gd name="T9" fmla="*/ 227 h 275"/>
                <a:gd name="T10" fmla="*/ 18 w 526"/>
                <a:gd name="T11" fmla="*/ 221 h 275"/>
                <a:gd name="T12" fmla="*/ 36 w 526"/>
                <a:gd name="T13" fmla="*/ 215 h 275"/>
                <a:gd name="T14" fmla="*/ 77 w 526"/>
                <a:gd name="T15" fmla="*/ 203 h 275"/>
                <a:gd name="T16" fmla="*/ 138 w 526"/>
                <a:gd name="T17" fmla="*/ 179 h 275"/>
                <a:gd name="T18" fmla="*/ 210 w 526"/>
                <a:gd name="T19" fmla="*/ 143 h 275"/>
                <a:gd name="T20" fmla="*/ 252 w 526"/>
                <a:gd name="T21" fmla="*/ 120 h 275"/>
                <a:gd name="T22" fmla="*/ 300 w 526"/>
                <a:gd name="T23" fmla="*/ 96 h 275"/>
                <a:gd name="T24" fmla="*/ 395 w 526"/>
                <a:gd name="T25" fmla="*/ 48 h 275"/>
                <a:gd name="T26" fmla="*/ 444 w 526"/>
                <a:gd name="T27" fmla="*/ 30 h 275"/>
                <a:gd name="T28" fmla="*/ 480 w 526"/>
                <a:gd name="T29" fmla="*/ 12 h 275"/>
                <a:gd name="T30" fmla="*/ 504 w 526"/>
                <a:gd name="T31" fmla="*/ 6 h 275"/>
                <a:gd name="T32" fmla="*/ 522 w 526"/>
                <a:gd name="T33" fmla="*/ 0 h 275"/>
                <a:gd name="T34" fmla="*/ 528 w 526"/>
                <a:gd name="T35" fmla="*/ 0 h 275"/>
                <a:gd name="T36" fmla="*/ 522 w 526"/>
                <a:gd name="T37" fmla="*/ 6 h 275"/>
                <a:gd name="T38" fmla="*/ 510 w 526"/>
                <a:gd name="T39" fmla="*/ 12 h 275"/>
                <a:gd name="T40" fmla="*/ 486 w 526"/>
                <a:gd name="T41" fmla="*/ 24 h 275"/>
                <a:gd name="T42" fmla="*/ 462 w 526"/>
                <a:gd name="T43" fmla="*/ 42 h 275"/>
                <a:gd name="T44" fmla="*/ 438 w 526"/>
                <a:gd name="T45" fmla="*/ 54 h 275"/>
                <a:gd name="T46" fmla="*/ 395 w 526"/>
                <a:gd name="T47" fmla="*/ 78 h 275"/>
                <a:gd name="T48" fmla="*/ 341 w 526"/>
                <a:gd name="T49" fmla="*/ 108 h 275"/>
                <a:gd name="T50" fmla="*/ 276 w 526"/>
                <a:gd name="T51" fmla="*/ 143 h 275"/>
                <a:gd name="T52" fmla="*/ 131 w 526"/>
                <a:gd name="T53" fmla="*/ 221 h 275"/>
                <a:gd name="T54" fmla="*/ 65 w 526"/>
                <a:gd name="T55" fmla="*/ 251 h 275"/>
                <a:gd name="T56" fmla="*/ 0 w 526"/>
                <a:gd name="T57" fmla="*/ 275 h 275"/>
                <a:gd name="T58" fmla="*/ 0 w 526"/>
                <a:gd name="T59" fmla="*/ 275 h 27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26" h="275">
                  <a:moveTo>
                    <a:pt x="0" y="275"/>
                  </a:moveTo>
                  <a:lnTo>
                    <a:pt x="0" y="269"/>
                  </a:lnTo>
                  <a:lnTo>
                    <a:pt x="6" y="251"/>
                  </a:lnTo>
                  <a:lnTo>
                    <a:pt x="6" y="239"/>
                  </a:lnTo>
                  <a:lnTo>
                    <a:pt x="12" y="227"/>
                  </a:lnTo>
                  <a:lnTo>
                    <a:pt x="18" y="221"/>
                  </a:lnTo>
                  <a:lnTo>
                    <a:pt x="36" y="215"/>
                  </a:lnTo>
                  <a:lnTo>
                    <a:pt x="77" y="203"/>
                  </a:lnTo>
                  <a:lnTo>
                    <a:pt x="137" y="179"/>
                  </a:lnTo>
                  <a:lnTo>
                    <a:pt x="209" y="143"/>
                  </a:lnTo>
                  <a:lnTo>
                    <a:pt x="251" y="120"/>
                  </a:lnTo>
                  <a:lnTo>
                    <a:pt x="299" y="96"/>
                  </a:lnTo>
                  <a:lnTo>
                    <a:pt x="394" y="48"/>
                  </a:lnTo>
                  <a:lnTo>
                    <a:pt x="442" y="30"/>
                  </a:lnTo>
                  <a:lnTo>
                    <a:pt x="478" y="12"/>
                  </a:lnTo>
                  <a:lnTo>
                    <a:pt x="502" y="6"/>
                  </a:lnTo>
                  <a:lnTo>
                    <a:pt x="520" y="0"/>
                  </a:lnTo>
                  <a:lnTo>
                    <a:pt x="526" y="0"/>
                  </a:lnTo>
                  <a:lnTo>
                    <a:pt x="520" y="6"/>
                  </a:lnTo>
                  <a:lnTo>
                    <a:pt x="508" y="12"/>
                  </a:lnTo>
                  <a:lnTo>
                    <a:pt x="484" y="24"/>
                  </a:lnTo>
                  <a:lnTo>
                    <a:pt x="460" y="42"/>
                  </a:lnTo>
                  <a:lnTo>
                    <a:pt x="436" y="54"/>
                  </a:lnTo>
                  <a:lnTo>
                    <a:pt x="394" y="78"/>
                  </a:lnTo>
                  <a:lnTo>
                    <a:pt x="340" y="108"/>
                  </a:lnTo>
                  <a:lnTo>
                    <a:pt x="275" y="143"/>
                  </a:lnTo>
                  <a:lnTo>
                    <a:pt x="131" y="221"/>
                  </a:lnTo>
                  <a:lnTo>
                    <a:pt x="65" y="251"/>
                  </a:lnTo>
                  <a:lnTo>
                    <a:pt x="0" y="27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sr-Cyrl-RS" smtClean="0">
                <a:solidFill>
                  <a:srgbClr val="000000"/>
                </a:solidFill>
              </a:endParaRPr>
            </a:p>
          </p:txBody>
        </p:sp>
        <p:sp>
          <p:nvSpPr>
            <p:cNvPr id="1039" name="Freeform 10"/>
            <p:cNvSpPr>
              <a:spLocks/>
            </p:cNvSpPr>
            <p:nvPr userDrawn="1"/>
          </p:nvSpPr>
          <p:spPr bwMode="hidden">
            <a:xfrm>
              <a:off x="3676" y="2015"/>
              <a:ext cx="721" cy="306"/>
            </a:xfrm>
            <a:custGeom>
              <a:avLst/>
              <a:gdLst>
                <a:gd name="T0" fmla="*/ 48 w 718"/>
                <a:gd name="T1" fmla="*/ 216 h 306"/>
                <a:gd name="T2" fmla="*/ 30 w 718"/>
                <a:gd name="T3" fmla="*/ 252 h 306"/>
                <a:gd name="T4" fmla="*/ 12 w 718"/>
                <a:gd name="T5" fmla="*/ 282 h 306"/>
                <a:gd name="T6" fmla="*/ 6 w 718"/>
                <a:gd name="T7" fmla="*/ 300 h 306"/>
                <a:gd name="T8" fmla="*/ 0 w 718"/>
                <a:gd name="T9" fmla="*/ 306 h 306"/>
                <a:gd name="T10" fmla="*/ 48 w 718"/>
                <a:gd name="T11" fmla="*/ 276 h 306"/>
                <a:gd name="T12" fmla="*/ 84 w 718"/>
                <a:gd name="T13" fmla="*/ 252 h 306"/>
                <a:gd name="T14" fmla="*/ 108 w 718"/>
                <a:gd name="T15" fmla="*/ 234 h 306"/>
                <a:gd name="T16" fmla="*/ 121 w 718"/>
                <a:gd name="T17" fmla="*/ 228 h 306"/>
                <a:gd name="T18" fmla="*/ 127 w 718"/>
                <a:gd name="T19" fmla="*/ 228 h 306"/>
                <a:gd name="T20" fmla="*/ 145 w 718"/>
                <a:gd name="T21" fmla="*/ 222 h 306"/>
                <a:gd name="T22" fmla="*/ 169 w 718"/>
                <a:gd name="T23" fmla="*/ 216 h 306"/>
                <a:gd name="T24" fmla="*/ 199 w 718"/>
                <a:gd name="T25" fmla="*/ 204 h 306"/>
                <a:gd name="T26" fmla="*/ 276 w 718"/>
                <a:gd name="T27" fmla="*/ 180 h 306"/>
                <a:gd name="T28" fmla="*/ 373 w 718"/>
                <a:gd name="T29" fmla="*/ 156 h 306"/>
                <a:gd name="T30" fmla="*/ 463 w 718"/>
                <a:gd name="T31" fmla="*/ 126 h 306"/>
                <a:gd name="T32" fmla="*/ 546 w 718"/>
                <a:gd name="T33" fmla="*/ 102 h 306"/>
                <a:gd name="T34" fmla="*/ 576 w 718"/>
                <a:gd name="T35" fmla="*/ 90 h 306"/>
                <a:gd name="T36" fmla="*/ 607 w 718"/>
                <a:gd name="T37" fmla="*/ 84 h 306"/>
                <a:gd name="T38" fmla="*/ 625 w 718"/>
                <a:gd name="T39" fmla="*/ 78 h 306"/>
                <a:gd name="T40" fmla="*/ 631 w 718"/>
                <a:gd name="T41" fmla="*/ 72 h 306"/>
                <a:gd name="T42" fmla="*/ 637 w 718"/>
                <a:gd name="T43" fmla="*/ 66 h 306"/>
                <a:gd name="T44" fmla="*/ 655 w 718"/>
                <a:gd name="T45" fmla="*/ 60 h 306"/>
                <a:gd name="T46" fmla="*/ 697 w 718"/>
                <a:gd name="T47" fmla="*/ 30 h 306"/>
                <a:gd name="T48" fmla="*/ 715 w 718"/>
                <a:gd name="T49" fmla="*/ 18 h 306"/>
                <a:gd name="T50" fmla="*/ 721 w 718"/>
                <a:gd name="T51" fmla="*/ 6 h 306"/>
                <a:gd name="T52" fmla="*/ 715 w 718"/>
                <a:gd name="T53" fmla="*/ 0 h 306"/>
                <a:gd name="T54" fmla="*/ 691 w 718"/>
                <a:gd name="T55" fmla="*/ 0 h 306"/>
                <a:gd name="T56" fmla="*/ 631 w 718"/>
                <a:gd name="T57" fmla="*/ 0 h 306"/>
                <a:gd name="T58" fmla="*/ 582 w 718"/>
                <a:gd name="T59" fmla="*/ 0 h 306"/>
                <a:gd name="T60" fmla="*/ 546 w 718"/>
                <a:gd name="T61" fmla="*/ 0 h 306"/>
                <a:gd name="T62" fmla="*/ 516 w 718"/>
                <a:gd name="T63" fmla="*/ 18 h 306"/>
                <a:gd name="T64" fmla="*/ 487 w 718"/>
                <a:gd name="T65" fmla="*/ 42 h 306"/>
                <a:gd name="T66" fmla="*/ 469 w 718"/>
                <a:gd name="T67" fmla="*/ 54 h 306"/>
                <a:gd name="T68" fmla="*/ 451 w 718"/>
                <a:gd name="T69" fmla="*/ 60 h 306"/>
                <a:gd name="T70" fmla="*/ 427 w 718"/>
                <a:gd name="T71" fmla="*/ 60 h 306"/>
                <a:gd name="T72" fmla="*/ 391 w 718"/>
                <a:gd name="T73" fmla="*/ 66 h 306"/>
                <a:gd name="T74" fmla="*/ 348 w 718"/>
                <a:gd name="T75" fmla="*/ 84 h 306"/>
                <a:gd name="T76" fmla="*/ 312 w 718"/>
                <a:gd name="T77" fmla="*/ 108 h 306"/>
                <a:gd name="T78" fmla="*/ 288 w 718"/>
                <a:gd name="T79" fmla="*/ 126 h 306"/>
                <a:gd name="T80" fmla="*/ 276 w 718"/>
                <a:gd name="T81" fmla="*/ 132 h 306"/>
                <a:gd name="T82" fmla="*/ 258 w 718"/>
                <a:gd name="T83" fmla="*/ 138 h 306"/>
                <a:gd name="T84" fmla="*/ 222 w 718"/>
                <a:gd name="T85" fmla="*/ 138 h 306"/>
                <a:gd name="T86" fmla="*/ 187 w 718"/>
                <a:gd name="T87" fmla="*/ 138 h 306"/>
                <a:gd name="T88" fmla="*/ 181 w 718"/>
                <a:gd name="T89" fmla="*/ 138 h 306"/>
                <a:gd name="T90" fmla="*/ 175 w 718"/>
                <a:gd name="T91" fmla="*/ 138 h 306"/>
                <a:gd name="T92" fmla="*/ 114 w 718"/>
                <a:gd name="T93" fmla="*/ 162 h 306"/>
                <a:gd name="T94" fmla="*/ 48 w 718"/>
                <a:gd name="T95" fmla="*/ 216 h 306"/>
                <a:gd name="T96" fmla="*/ 48 w 718"/>
                <a:gd name="T97" fmla="*/ 216 h 3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718" h="306">
                  <a:moveTo>
                    <a:pt x="48" y="216"/>
                  </a:moveTo>
                  <a:lnTo>
                    <a:pt x="30" y="252"/>
                  </a:lnTo>
                  <a:lnTo>
                    <a:pt x="12" y="282"/>
                  </a:lnTo>
                  <a:lnTo>
                    <a:pt x="6" y="300"/>
                  </a:lnTo>
                  <a:lnTo>
                    <a:pt x="0" y="306"/>
                  </a:lnTo>
                  <a:lnTo>
                    <a:pt x="48" y="276"/>
                  </a:lnTo>
                  <a:lnTo>
                    <a:pt x="84" y="252"/>
                  </a:lnTo>
                  <a:lnTo>
                    <a:pt x="108" y="234"/>
                  </a:lnTo>
                  <a:lnTo>
                    <a:pt x="120" y="228"/>
                  </a:lnTo>
                  <a:lnTo>
                    <a:pt x="126" y="228"/>
                  </a:lnTo>
                  <a:lnTo>
                    <a:pt x="144" y="222"/>
                  </a:lnTo>
                  <a:lnTo>
                    <a:pt x="168" y="216"/>
                  </a:lnTo>
                  <a:lnTo>
                    <a:pt x="198" y="204"/>
                  </a:lnTo>
                  <a:lnTo>
                    <a:pt x="275" y="180"/>
                  </a:lnTo>
                  <a:lnTo>
                    <a:pt x="371" y="156"/>
                  </a:lnTo>
                  <a:lnTo>
                    <a:pt x="461" y="126"/>
                  </a:lnTo>
                  <a:lnTo>
                    <a:pt x="544" y="102"/>
                  </a:lnTo>
                  <a:lnTo>
                    <a:pt x="574" y="90"/>
                  </a:lnTo>
                  <a:lnTo>
                    <a:pt x="604" y="84"/>
                  </a:lnTo>
                  <a:lnTo>
                    <a:pt x="622" y="78"/>
                  </a:lnTo>
                  <a:lnTo>
                    <a:pt x="628" y="72"/>
                  </a:lnTo>
                  <a:lnTo>
                    <a:pt x="634" y="66"/>
                  </a:lnTo>
                  <a:lnTo>
                    <a:pt x="652" y="60"/>
                  </a:lnTo>
                  <a:lnTo>
                    <a:pt x="694" y="30"/>
                  </a:lnTo>
                  <a:lnTo>
                    <a:pt x="712" y="18"/>
                  </a:lnTo>
                  <a:lnTo>
                    <a:pt x="718" y="6"/>
                  </a:lnTo>
                  <a:lnTo>
                    <a:pt x="712" y="0"/>
                  </a:lnTo>
                  <a:lnTo>
                    <a:pt x="688" y="0"/>
                  </a:lnTo>
                  <a:lnTo>
                    <a:pt x="628" y="0"/>
                  </a:lnTo>
                  <a:lnTo>
                    <a:pt x="580" y="0"/>
                  </a:lnTo>
                  <a:lnTo>
                    <a:pt x="544" y="0"/>
                  </a:lnTo>
                  <a:lnTo>
                    <a:pt x="514" y="18"/>
                  </a:lnTo>
                  <a:lnTo>
                    <a:pt x="485" y="42"/>
                  </a:lnTo>
                  <a:lnTo>
                    <a:pt x="467" y="54"/>
                  </a:lnTo>
                  <a:lnTo>
                    <a:pt x="449" y="60"/>
                  </a:lnTo>
                  <a:lnTo>
                    <a:pt x="425" y="60"/>
                  </a:lnTo>
                  <a:lnTo>
                    <a:pt x="389" y="66"/>
                  </a:lnTo>
                  <a:lnTo>
                    <a:pt x="347" y="84"/>
                  </a:lnTo>
                  <a:lnTo>
                    <a:pt x="311" y="108"/>
                  </a:lnTo>
                  <a:lnTo>
                    <a:pt x="287" y="126"/>
                  </a:lnTo>
                  <a:lnTo>
                    <a:pt x="275" y="132"/>
                  </a:lnTo>
                  <a:lnTo>
                    <a:pt x="257" y="138"/>
                  </a:lnTo>
                  <a:lnTo>
                    <a:pt x="221" y="138"/>
                  </a:lnTo>
                  <a:lnTo>
                    <a:pt x="186" y="138"/>
                  </a:lnTo>
                  <a:lnTo>
                    <a:pt x="180" y="138"/>
                  </a:lnTo>
                  <a:lnTo>
                    <a:pt x="174" y="138"/>
                  </a:lnTo>
                  <a:lnTo>
                    <a:pt x="114" y="162"/>
                  </a:lnTo>
                  <a:lnTo>
                    <a:pt x="48" y="2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sr-Cyrl-RS" smtClean="0">
                <a:solidFill>
                  <a:srgbClr val="000000"/>
                </a:solidFill>
              </a:endParaRPr>
            </a:p>
          </p:txBody>
        </p:sp>
        <p:sp>
          <p:nvSpPr>
            <p:cNvPr id="1040" name="Freeform 11"/>
            <p:cNvSpPr>
              <a:spLocks/>
            </p:cNvSpPr>
            <p:nvPr userDrawn="1"/>
          </p:nvSpPr>
          <p:spPr bwMode="hidden">
            <a:xfrm>
              <a:off x="3358" y="1890"/>
              <a:ext cx="2400" cy="881"/>
            </a:xfrm>
            <a:custGeom>
              <a:avLst/>
              <a:gdLst>
                <a:gd name="T0" fmla="*/ 2238 w 2392"/>
                <a:gd name="T1" fmla="*/ 54 h 881"/>
                <a:gd name="T2" fmla="*/ 2196 w 2392"/>
                <a:gd name="T3" fmla="*/ 54 h 881"/>
                <a:gd name="T4" fmla="*/ 2154 w 2392"/>
                <a:gd name="T5" fmla="*/ 66 h 881"/>
                <a:gd name="T6" fmla="*/ 2028 w 2392"/>
                <a:gd name="T7" fmla="*/ 101 h 881"/>
                <a:gd name="T8" fmla="*/ 1963 w 2392"/>
                <a:gd name="T9" fmla="*/ 119 h 881"/>
                <a:gd name="T10" fmla="*/ 1866 w 2392"/>
                <a:gd name="T11" fmla="*/ 167 h 881"/>
                <a:gd name="T12" fmla="*/ 1842 w 2392"/>
                <a:gd name="T13" fmla="*/ 245 h 881"/>
                <a:gd name="T14" fmla="*/ 1848 w 2392"/>
                <a:gd name="T15" fmla="*/ 305 h 881"/>
                <a:gd name="T16" fmla="*/ 1764 w 2392"/>
                <a:gd name="T17" fmla="*/ 317 h 881"/>
                <a:gd name="T18" fmla="*/ 1602 w 2392"/>
                <a:gd name="T19" fmla="*/ 263 h 881"/>
                <a:gd name="T20" fmla="*/ 1512 w 2392"/>
                <a:gd name="T21" fmla="*/ 257 h 881"/>
                <a:gd name="T22" fmla="*/ 1404 w 2392"/>
                <a:gd name="T23" fmla="*/ 311 h 881"/>
                <a:gd name="T24" fmla="*/ 1338 w 2392"/>
                <a:gd name="T25" fmla="*/ 353 h 881"/>
                <a:gd name="T26" fmla="*/ 1314 w 2392"/>
                <a:gd name="T27" fmla="*/ 359 h 881"/>
                <a:gd name="T28" fmla="*/ 1218 w 2392"/>
                <a:gd name="T29" fmla="*/ 371 h 881"/>
                <a:gd name="T30" fmla="*/ 1164 w 2392"/>
                <a:gd name="T31" fmla="*/ 365 h 881"/>
                <a:gd name="T32" fmla="*/ 1057 w 2392"/>
                <a:gd name="T33" fmla="*/ 371 h 881"/>
                <a:gd name="T34" fmla="*/ 960 w 2392"/>
                <a:gd name="T35" fmla="*/ 383 h 881"/>
                <a:gd name="T36" fmla="*/ 924 w 2392"/>
                <a:gd name="T37" fmla="*/ 401 h 881"/>
                <a:gd name="T38" fmla="*/ 822 w 2392"/>
                <a:gd name="T39" fmla="*/ 419 h 881"/>
                <a:gd name="T40" fmla="*/ 781 w 2392"/>
                <a:gd name="T41" fmla="*/ 419 h 881"/>
                <a:gd name="T42" fmla="*/ 666 w 2392"/>
                <a:gd name="T43" fmla="*/ 437 h 881"/>
                <a:gd name="T44" fmla="*/ 600 w 2392"/>
                <a:gd name="T45" fmla="*/ 473 h 881"/>
                <a:gd name="T46" fmla="*/ 505 w 2392"/>
                <a:gd name="T47" fmla="*/ 467 h 881"/>
                <a:gd name="T48" fmla="*/ 432 w 2392"/>
                <a:gd name="T49" fmla="*/ 491 h 881"/>
                <a:gd name="T50" fmla="*/ 414 w 2392"/>
                <a:gd name="T51" fmla="*/ 539 h 881"/>
                <a:gd name="T52" fmla="*/ 348 w 2392"/>
                <a:gd name="T53" fmla="*/ 569 h 881"/>
                <a:gd name="T54" fmla="*/ 223 w 2392"/>
                <a:gd name="T55" fmla="*/ 599 h 881"/>
                <a:gd name="T56" fmla="*/ 138 w 2392"/>
                <a:gd name="T57" fmla="*/ 647 h 881"/>
                <a:gd name="T58" fmla="*/ 108 w 2392"/>
                <a:gd name="T59" fmla="*/ 659 h 881"/>
                <a:gd name="T60" fmla="*/ 0 w 2392"/>
                <a:gd name="T61" fmla="*/ 671 h 881"/>
                <a:gd name="T62" fmla="*/ 84 w 2392"/>
                <a:gd name="T63" fmla="*/ 695 h 881"/>
                <a:gd name="T64" fmla="*/ 264 w 2392"/>
                <a:gd name="T65" fmla="*/ 653 h 881"/>
                <a:gd name="T66" fmla="*/ 475 w 2392"/>
                <a:gd name="T67" fmla="*/ 569 h 881"/>
                <a:gd name="T68" fmla="*/ 570 w 2392"/>
                <a:gd name="T69" fmla="*/ 521 h 881"/>
                <a:gd name="T70" fmla="*/ 648 w 2392"/>
                <a:gd name="T71" fmla="*/ 515 h 881"/>
                <a:gd name="T72" fmla="*/ 876 w 2392"/>
                <a:gd name="T73" fmla="*/ 461 h 881"/>
                <a:gd name="T74" fmla="*/ 1152 w 2392"/>
                <a:gd name="T75" fmla="*/ 425 h 881"/>
                <a:gd name="T76" fmla="*/ 1296 w 2392"/>
                <a:gd name="T77" fmla="*/ 461 h 881"/>
                <a:gd name="T78" fmla="*/ 1422 w 2392"/>
                <a:gd name="T79" fmla="*/ 533 h 881"/>
                <a:gd name="T80" fmla="*/ 1440 w 2392"/>
                <a:gd name="T81" fmla="*/ 617 h 881"/>
                <a:gd name="T82" fmla="*/ 1381 w 2392"/>
                <a:gd name="T83" fmla="*/ 653 h 881"/>
                <a:gd name="T84" fmla="*/ 1230 w 2392"/>
                <a:gd name="T85" fmla="*/ 701 h 881"/>
                <a:gd name="T86" fmla="*/ 1116 w 2392"/>
                <a:gd name="T87" fmla="*/ 755 h 881"/>
                <a:gd name="T88" fmla="*/ 1069 w 2392"/>
                <a:gd name="T89" fmla="*/ 809 h 881"/>
                <a:gd name="T90" fmla="*/ 1081 w 2392"/>
                <a:gd name="T91" fmla="*/ 869 h 881"/>
                <a:gd name="T92" fmla="*/ 1110 w 2392"/>
                <a:gd name="T93" fmla="*/ 881 h 881"/>
                <a:gd name="T94" fmla="*/ 1212 w 2392"/>
                <a:gd name="T95" fmla="*/ 869 h 881"/>
                <a:gd name="T96" fmla="*/ 1393 w 2392"/>
                <a:gd name="T97" fmla="*/ 857 h 881"/>
                <a:gd name="T98" fmla="*/ 1446 w 2392"/>
                <a:gd name="T99" fmla="*/ 851 h 881"/>
                <a:gd name="T100" fmla="*/ 1488 w 2392"/>
                <a:gd name="T101" fmla="*/ 833 h 881"/>
                <a:gd name="T102" fmla="*/ 1681 w 2392"/>
                <a:gd name="T103" fmla="*/ 743 h 881"/>
                <a:gd name="T104" fmla="*/ 1812 w 2392"/>
                <a:gd name="T105" fmla="*/ 689 h 881"/>
                <a:gd name="T106" fmla="*/ 1890 w 2392"/>
                <a:gd name="T107" fmla="*/ 581 h 881"/>
                <a:gd name="T108" fmla="*/ 2046 w 2392"/>
                <a:gd name="T109" fmla="*/ 389 h 881"/>
                <a:gd name="T110" fmla="*/ 2214 w 2392"/>
                <a:gd name="T111" fmla="*/ 269 h 881"/>
                <a:gd name="T112" fmla="*/ 2257 w 2392"/>
                <a:gd name="T113" fmla="*/ 239 h 881"/>
                <a:gd name="T114" fmla="*/ 2400 w 2392"/>
                <a:gd name="T115" fmla="*/ 0 h 881"/>
                <a:gd name="T116" fmla="*/ 2310 w 2392"/>
                <a:gd name="T117" fmla="*/ 36 h 88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392" h="881">
                  <a:moveTo>
                    <a:pt x="2302" y="36"/>
                  </a:moveTo>
                  <a:lnTo>
                    <a:pt x="2266" y="48"/>
                  </a:lnTo>
                  <a:lnTo>
                    <a:pt x="2231" y="54"/>
                  </a:lnTo>
                  <a:lnTo>
                    <a:pt x="2201" y="54"/>
                  </a:lnTo>
                  <a:lnTo>
                    <a:pt x="2195" y="54"/>
                  </a:lnTo>
                  <a:lnTo>
                    <a:pt x="2189" y="54"/>
                  </a:lnTo>
                  <a:lnTo>
                    <a:pt x="2177" y="60"/>
                  </a:lnTo>
                  <a:lnTo>
                    <a:pt x="2147" y="66"/>
                  </a:lnTo>
                  <a:lnTo>
                    <a:pt x="2105" y="78"/>
                  </a:lnTo>
                  <a:lnTo>
                    <a:pt x="2057" y="89"/>
                  </a:lnTo>
                  <a:lnTo>
                    <a:pt x="2021" y="101"/>
                  </a:lnTo>
                  <a:lnTo>
                    <a:pt x="1997" y="107"/>
                  </a:lnTo>
                  <a:lnTo>
                    <a:pt x="1973" y="113"/>
                  </a:lnTo>
                  <a:lnTo>
                    <a:pt x="1956" y="119"/>
                  </a:lnTo>
                  <a:lnTo>
                    <a:pt x="1926" y="131"/>
                  </a:lnTo>
                  <a:lnTo>
                    <a:pt x="1896" y="137"/>
                  </a:lnTo>
                  <a:lnTo>
                    <a:pt x="1860" y="167"/>
                  </a:lnTo>
                  <a:lnTo>
                    <a:pt x="1842" y="191"/>
                  </a:lnTo>
                  <a:lnTo>
                    <a:pt x="1836" y="221"/>
                  </a:lnTo>
                  <a:lnTo>
                    <a:pt x="1836" y="245"/>
                  </a:lnTo>
                  <a:lnTo>
                    <a:pt x="1842" y="269"/>
                  </a:lnTo>
                  <a:lnTo>
                    <a:pt x="1842" y="293"/>
                  </a:lnTo>
                  <a:lnTo>
                    <a:pt x="1842" y="305"/>
                  </a:lnTo>
                  <a:lnTo>
                    <a:pt x="1824" y="323"/>
                  </a:lnTo>
                  <a:lnTo>
                    <a:pt x="1794" y="329"/>
                  </a:lnTo>
                  <a:lnTo>
                    <a:pt x="1758" y="317"/>
                  </a:lnTo>
                  <a:lnTo>
                    <a:pt x="1716" y="299"/>
                  </a:lnTo>
                  <a:lnTo>
                    <a:pt x="1657" y="275"/>
                  </a:lnTo>
                  <a:lnTo>
                    <a:pt x="1597" y="263"/>
                  </a:lnTo>
                  <a:lnTo>
                    <a:pt x="1543" y="257"/>
                  </a:lnTo>
                  <a:lnTo>
                    <a:pt x="1519" y="257"/>
                  </a:lnTo>
                  <a:lnTo>
                    <a:pt x="1507" y="257"/>
                  </a:lnTo>
                  <a:lnTo>
                    <a:pt x="1489" y="263"/>
                  </a:lnTo>
                  <a:lnTo>
                    <a:pt x="1459" y="275"/>
                  </a:lnTo>
                  <a:lnTo>
                    <a:pt x="1399" y="311"/>
                  </a:lnTo>
                  <a:lnTo>
                    <a:pt x="1376" y="329"/>
                  </a:lnTo>
                  <a:lnTo>
                    <a:pt x="1352" y="341"/>
                  </a:lnTo>
                  <a:lnTo>
                    <a:pt x="1334" y="353"/>
                  </a:lnTo>
                  <a:lnTo>
                    <a:pt x="1328" y="359"/>
                  </a:lnTo>
                  <a:lnTo>
                    <a:pt x="1322" y="359"/>
                  </a:lnTo>
                  <a:lnTo>
                    <a:pt x="1310" y="359"/>
                  </a:lnTo>
                  <a:lnTo>
                    <a:pt x="1286" y="365"/>
                  </a:lnTo>
                  <a:lnTo>
                    <a:pt x="1262" y="365"/>
                  </a:lnTo>
                  <a:lnTo>
                    <a:pt x="1214" y="371"/>
                  </a:lnTo>
                  <a:lnTo>
                    <a:pt x="1196" y="371"/>
                  </a:lnTo>
                  <a:lnTo>
                    <a:pt x="1178" y="365"/>
                  </a:lnTo>
                  <a:lnTo>
                    <a:pt x="1160" y="365"/>
                  </a:lnTo>
                  <a:lnTo>
                    <a:pt x="1130" y="365"/>
                  </a:lnTo>
                  <a:lnTo>
                    <a:pt x="1095" y="365"/>
                  </a:lnTo>
                  <a:lnTo>
                    <a:pt x="1053" y="371"/>
                  </a:lnTo>
                  <a:lnTo>
                    <a:pt x="1017" y="377"/>
                  </a:lnTo>
                  <a:lnTo>
                    <a:pt x="981" y="377"/>
                  </a:lnTo>
                  <a:lnTo>
                    <a:pt x="957" y="383"/>
                  </a:lnTo>
                  <a:lnTo>
                    <a:pt x="945" y="389"/>
                  </a:lnTo>
                  <a:lnTo>
                    <a:pt x="939" y="395"/>
                  </a:lnTo>
                  <a:lnTo>
                    <a:pt x="921" y="401"/>
                  </a:lnTo>
                  <a:lnTo>
                    <a:pt x="879" y="407"/>
                  </a:lnTo>
                  <a:lnTo>
                    <a:pt x="837" y="419"/>
                  </a:lnTo>
                  <a:lnTo>
                    <a:pt x="819" y="419"/>
                  </a:lnTo>
                  <a:lnTo>
                    <a:pt x="808" y="419"/>
                  </a:lnTo>
                  <a:lnTo>
                    <a:pt x="796" y="419"/>
                  </a:lnTo>
                  <a:lnTo>
                    <a:pt x="778" y="419"/>
                  </a:lnTo>
                  <a:lnTo>
                    <a:pt x="754" y="419"/>
                  </a:lnTo>
                  <a:lnTo>
                    <a:pt x="724" y="425"/>
                  </a:lnTo>
                  <a:lnTo>
                    <a:pt x="664" y="437"/>
                  </a:lnTo>
                  <a:lnTo>
                    <a:pt x="640" y="449"/>
                  </a:lnTo>
                  <a:lnTo>
                    <a:pt x="616" y="461"/>
                  </a:lnTo>
                  <a:lnTo>
                    <a:pt x="598" y="473"/>
                  </a:lnTo>
                  <a:lnTo>
                    <a:pt x="580" y="473"/>
                  </a:lnTo>
                  <a:lnTo>
                    <a:pt x="538" y="473"/>
                  </a:lnTo>
                  <a:lnTo>
                    <a:pt x="503" y="467"/>
                  </a:lnTo>
                  <a:lnTo>
                    <a:pt x="461" y="473"/>
                  </a:lnTo>
                  <a:lnTo>
                    <a:pt x="443" y="479"/>
                  </a:lnTo>
                  <a:lnTo>
                    <a:pt x="431" y="491"/>
                  </a:lnTo>
                  <a:lnTo>
                    <a:pt x="425" y="509"/>
                  </a:lnTo>
                  <a:lnTo>
                    <a:pt x="419" y="533"/>
                  </a:lnTo>
                  <a:lnTo>
                    <a:pt x="413" y="539"/>
                  </a:lnTo>
                  <a:lnTo>
                    <a:pt x="407" y="545"/>
                  </a:lnTo>
                  <a:lnTo>
                    <a:pt x="389" y="551"/>
                  </a:lnTo>
                  <a:lnTo>
                    <a:pt x="347" y="569"/>
                  </a:lnTo>
                  <a:lnTo>
                    <a:pt x="299" y="587"/>
                  </a:lnTo>
                  <a:lnTo>
                    <a:pt x="257" y="593"/>
                  </a:lnTo>
                  <a:lnTo>
                    <a:pt x="222" y="599"/>
                  </a:lnTo>
                  <a:lnTo>
                    <a:pt x="180" y="617"/>
                  </a:lnTo>
                  <a:lnTo>
                    <a:pt x="150" y="641"/>
                  </a:lnTo>
                  <a:lnTo>
                    <a:pt x="138" y="647"/>
                  </a:lnTo>
                  <a:lnTo>
                    <a:pt x="132" y="653"/>
                  </a:lnTo>
                  <a:lnTo>
                    <a:pt x="126" y="659"/>
                  </a:lnTo>
                  <a:lnTo>
                    <a:pt x="108" y="659"/>
                  </a:lnTo>
                  <a:lnTo>
                    <a:pt x="96" y="653"/>
                  </a:lnTo>
                  <a:lnTo>
                    <a:pt x="90" y="653"/>
                  </a:lnTo>
                  <a:lnTo>
                    <a:pt x="0" y="671"/>
                  </a:lnTo>
                  <a:lnTo>
                    <a:pt x="12" y="689"/>
                  </a:lnTo>
                  <a:lnTo>
                    <a:pt x="42" y="695"/>
                  </a:lnTo>
                  <a:lnTo>
                    <a:pt x="84" y="695"/>
                  </a:lnTo>
                  <a:lnTo>
                    <a:pt x="132" y="683"/>
                  </a:lnTo>
                  <a:lnTo>
                    <a:pt x="192" y="671"/>
                  </a:lnTo>
                  <a:lnTo>
                    <a:pt x="263" y="653"/>
                  </a:lnTo>
                  <a:lnTo>
                    <a:pt x="335" y="629"/>
                  </a:lnTo>
                  <a:lnTo>
                    <a:pt x="407" y="599"/>
                  </a:lnTo>
                  <a:lnTo>
                    <a:pt x="473" y="569"/>
                  </a:lnTo>
                  <a:lnTo>
                    <a:pt x="527" y="545"/>
                  </a:lnTo>
                  <a:lnTo>
                    <a:pt x="562" y="527"/>
                  </a:lnTo>
                  <a:lnTo>
                    <a:pt x="568" y="521"/>
                  </a:lnTo>
                  <a:lnTo>
                    <a:pt x="574" y="521"/>
                  </a:lnTo>
                  <a:lnTo>
                    <a:pt x="604" y="521"/>
                  </a:lnTo>
                  <a:lnTo>
                    <a:pt x="646" y="515"/>
                  </a:lnTo>
                  <a:lnTo>
                    <a:pt x="712" y="497"/>
                  </a:lnTo>
                  <a:lnTo>
                    <a:pt x="790" y="479"/>
                  </a:lnTo>
                  <a:lnTo>
                    <a:pt x="873" y="461"/>
                  </a:lnTo>
                  <a:lnTo>
                    <a:pt x="963" y="443"/>
                  </a:lnTo>
                  <a:lnTo>
                    <a:pt x="1059" y="431"/>
                  </a:lnTo>
                  <a:lnTo>
                    <a:pt x="1148" y="425"/>
                  </a:lnTo>
                  <a:lnTo>
                    <a:pt x="1178" y="425"/>
                  </a:lnTo>
                  <a:lnTo>
                    <a:pt x="1214" y="437"/>
                  </a:lnTo>
                  <a:lnTo>
                    <a:pt x="1292" y="461"/>
                  </a:lnTo>
                  <a:lnTo>
                    <a:pt x="1340" y="479"/>
                  </a:lnTo>
                  <a:lnTo>
                    <a:pt x="1382" y="503"/>
                  </a:lnTo>
                  <a:lnTo>
                    <a:pt x="1417" y="533"/>
                  </a:lnTo>
                  <a:lnTo>
                    <a:pt x="1441" y="563"/>
                  </a:lnTo>
                  <a:lnTo>
                    <a:pt x="1447" y="587"/>
                  </a:lnTo>
                  <a:lnTo>
                    <a:pt x="1435" y="617"/>
                  </a:lnTo>
                  <a:lnTo>
                    <a:pt x="1423" y="629"/>
                  </a:lnTo>
                  <a:lnTo>
                    <a:pt x="1405" y="641"/>
                  </a:lnTo>
                  <a:lnTo>
                    <a:pt x="1376" y="653"/>
                  </a:lnTo>
                  <a:lnTo>
                    <a:pt x="1346" y="665"/>
                  </a:lnTo>
                  <a:lnTo>
                    <a:pt x="1280" y="683"/>
                  </a:lnTo>
                  <a:lnTo>
                    <a:pt x="1226" y="701"/>
                  </a:lnTo>
                  <a:lnTo>
                    <a:pt x="1178" y="719"/>
                  </a:lnTo>
                  <a:lnTo>
                    <a:pt x="1142" y="743"/>
                  </a:lnTo>
                  <a:lnTo>
                    <a:pt x="1112" y="755"/>
                  </a:lnTo>
                  <a:lnTo>
                    <a:pt x="1089" y="773"/>
                  </a:lnTo>
                  <a:lnTo>
                    <a:pt x="1077" y="791"/>
                  </a:lnTo>
                  <a:lnTo>
                    <a:pt x="1065" y="809"/>
                  </a:lnTo>
                  <a:lnTo>
                    <a:pt x="1059" y="833"/>
                  </a:lnTo>
                  <a:lnTo>
                    <a:pt x="1065" y="857"/>
                  </a:lnTo>
                  <a:lnTo>
                    <a:pt x="1077" y="869"/>
                  </a:lnTo>
                  <a:lnTo>
                    <a:pt x="1083" y="875"/>
                  </a:lnTo>
                  <a:lnTo>
                    <a:pt x="1089" y="881"/>
                  </a:lnTo>
                  <a:lnTo>
                    <a:pt x="1106" y="881"/>
                  </a:lnTo>
                  <a:lnTo>
                    <a:pt x="1124" y="875"/>
                  </a:lnTo>
                  <a:lnTo>
                    <a:pt x="1148" y="875"/>
                  </a:lnTo>
                  <a:lnTo>
                    <a:pt x="1208" y="869"/>
                  </a:lnTo>
                  <a:lnTo>
                    <a:pt x="1268" y="863"/>
                  </a:lnTo>
                  <a:lnTo>
                    <a:pt x="1328" y="863"/>
                  </a:lnTo>
                  <a:lnTo>
                    <a:pt x="1388" y="857"/>
                  </a:lnTo>
                  <a:lnTo>
                    <a:pt x="1411" y="857"/>
                  </a:lnTo>
                  <a:lnTo>
                    <a:pt x="1429" y="851"/>
                  </a:lnTo>
                  <a:lnTo>
                    <a:pt x="1441" y="851"/>
                  </a:lnTo>
                  <a:lnTo>
                    <a:pt x="1447" y="851"/>
                  </a:lnTo>
                  <a:lnTo>
                    <a:pt x="1459" y="845"/>
                  </a:lnTo>
                  <a:lnTo>
                    <a:pt x="1483" y="833"/>
                  </a:lnTo>
                  <a:lnTo>
                    <a:pt x="1525" y="815"/>
                  </a:lnTo>
                  <a:lnTo>
                    <a:pt x="1573" y="791"/>
                  </a:lnTo>
                  <a:lnTo>
                    <a:pt x="1675" y="743"/>
                  </a:lnTo>
                  <a:lnTo>
                    <a:pt x="1716" y="725"/>
                  </a:lnTo>
                  <a:lnTo>
                    <a:pt x="1752" y="713"/>
                  </a:lnTo>
                  <a:lnTo>
                    <a:pt x="1806" y="689"/>
                  </a:lnTo>
                  <a:lnTo>
                    <a:pt x="1842" y="653"/>
                  </a:lnTo>
                  <a:lnTo>
                    <a:pt x="1866" y="611"/>
                  </a:lnTo>
                  <a:lnTo>
                    <a:pt x="1884" y="581"/>
                  </a:lnTo>
                  <a:lnTo>
                    <a:pt x="1926" y="515"/>
                  </a:lnTo>
                  <a:lnTo>
                    <a:pt x="1979" y="449"/>
                  </a:lnTo>
                  <a:lnTo>
                    <a:pt x="2039" y="389"/>
                  </a:lnTo>
                  <a:lnTo>
                    <a:pt x="2105" y="341"/>
                  </a:lnTo>
                  <a:lnTo>
                    <a:pt x="2159" y="299"/>
                  </a:lnTo>
                  <a:lnTo>
                    <a:pt x="2207" y="269"/>
                  </a:lnTo>
                  <a:lnTo>
                    <a:pt x="2237" y="245"/>
                  </a:lnTo>
                  <a:lnTo>
                    <a:pt x="2249" y="239"/>
                  </a:lnTo>
                  <a:lnTo>
                    <a:pt x="2392" y="167"/>
                  </a:lnTo>
                  <a:lnTo>
                    <a:pt x="2392" y="60"/>
                  </a:lnTo>
                  <a:lnTo>
                    <a:pt x="2392" y="0"/>
                  </a:lnTo>
                  <a:lnTo>
                    <a:pt x="2344" y="18"/>
                  </a:lnTo>
                  <a:lnTo>
                    <a:pt x="2302" y="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sr-Cyrl-RS" smtClean="0">
                <a:solidFill>
                  <a:srgbClr val="000000"/>
                </a:solidFill>
              </a:endParaRPr>
            </a:p>
          </p:txBody>
        </p:sp>
        <p:sp>
          <p:nvSpPr>
            <p:cNvPr id="51212" name="Freeform 12"/>
            <p:cNvSpPr>
              <a:spLocks/>
            </p:cNvSpPr>
            <p:nvPr userDrawn="1"/>
          </p:nvSpPr>
          <p:spPr bwMode="hidden">
            <a:xfrm>
              <a:off x="3839" y="1854"/>
              <a:ext cx="577" cy="258"/>
            </a:xfrm>
            <a:custGeom>
              <a:avLst/>
              <a:gdLst>
                <a:gd name="T0" fmla="*/ 30 w 550"/>
                <a:gd name="T1" fmla="*/ 245 h 257"/>
                <a:gd name="T2" fmla="*/ 18 w 550"/>
                <a:gd name="T3" fmla="*/ 251 h 257"/>
                <a:gd name="T4" fmla="*/ 6 w 550"/>
                <a:gd name="T5" fmla="*/ 257 h 257"/>
                <a:gd name="T6" fmla="*/ 0 w 550"/>
                <a:gd name="T7" fmla="*/ 257 h 257"/>
                <a:gd name="T8" fmla="*/ 305 w 550"/>
                <a:gd name="T9" fmla="*/ 113 h 257"/>
                <a:gd name="T10" fmla="*/ 520 w 550"/>
                <a:gd name="T11" fmla="*/ 0 h 257"/>
                <a:gd name="T12" fmla="*/ 526 w 550"/>
                <a:gd name="T13" fmla="*/ 6 h 257"/>
                <a:gd name="T14" fmla="*/ 544 w 550"/>
                <a:gd name="T15" fmla="*/ 18 h 257"/>
                <a:gd name="T16" fmla="*/ 550 w 550"/>
                <a:gd name="T17" fmla="*/ 24 h 257"/>
                <a:gd name="T18" fmla="*/ 550 w 550"/>
                <a:gd name="T19" fmla="*/ 36 h 257"/>
                <a:gd name="T20" fmla="*/ 544 w 550"/>
                <a:gd name="T21" fmla="*/ 42 h 257"/>
                <a:gd name="T22" fmla="*/ 526 w 550"/>
                <a:gd name="T23" fmla="*/ 54 h 257"/>
                <a:gd name="T24" fmla="*/ 514 w 550"/>
                <a:gd name="T25" fmla="*/ 60 h 257"/>
                <a:gd name="T26" fmla="*/ 502 w 550"/>
                <a:gd name="T27" fmla="*/ 66 h 257"/>
                <a:gd name="T28" fmla="*/ 448 w 550"/>
                <a:gd name="T29" fmla="*/ 84 h 257"/>
                <a:gd name="T30" fmla="*/ 382 w 550"/>
                <a:gd name="T31" fmla="*/ 113 h 257"/>
                <a:gd name="T32" fmla="*/ 305 w 550"/>
                <a:gd name="T33" fmla="*/ 143 h 257"/>
                <a:gd name="T34" fmla="*/ 227 w 550"/>
                <a:gd name="T35" fmla="*/ 173 h 257"/>
                <a:gd name="T36" fmla="*/ 149 w 550"/>
                <a:gd name="T37" fmla="*/ 203 h 257"/>
                <a:gd name="T38" fmla="*/ 83 w 550"/>
                <a:gd name="T39" fmla="*/ 227 h 257"/>
                <a:gd name="T40" fmla="*/ 30 w 550"/>
                <a:gd name="T41" fmla="*/ 245 h 257"/>
                <a:gd name="T42" fmla="*/ 30 w 550"/>
                <a:gd name="T43" fmla="*/ 24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0" h="257">
                  <a:moveTo>
                    <a:pt x="30" y="245"/>
                  </a:moveTo>
                  <a:lnTo>
                    <a:pt x="18" y="251"/>
                  </a:lnTo>
                  <a:lnTo>
                    <a:pt x="6" y="257"/>
                  </a:lnTo>
                  <a:lnTo>
                    <a:pt x="0" y="257"/>
                  </a:lnTo>
                  <a:lnTo>
                    <a:pt x="305" y="113"/>
                  </a:lnTo>
                  <a:lnTo>
                    <a:pt x="520" y="0"/>
                  </a:lnTo>
                  <a:lnTo>
                    <a:pt x="526" y="6"/>
                  </a:lnTo>
                  <a:lnTo>
                    <a:pt x="544" y="18"/>
                  </a:lnTo>
                  <a:lnTo>
                    <a:pt x="550" y="24"/>
                  </a:lnTo>
                  <a:lnTo>
                    <a:pt x="550" y="36"/>
                  </a:lnTo>
                  <a:lnTo>
                    <a:pt x="544" y="42"/>
                  </a:lnTo>
                  <a:lnTo>
                    <a:pt x="526" y="54"/>
                  </a:lnTo>
                  <a:lnTo>
                    <a:pt x="514" y="60"/>
                  </a:lnTo>
                  <a:lnTo>
                    <a:pt x="502" y="66"/>
                  </a:lnTo>
                  <a:lnTo>
                    <a:pt x="448" y="84"/>
                  </a:lnTo>
                  <a:lnTo>
                    <a:pt x="382" y="113"/>
                  </a:lnTo>
                  <a:lnTo>
                    <a:pt x="305" y="143"/>
                  </a:lnTo>
                  <a:lnTo>
                    <a:pt x="227" y="173"/>
                  </a:lnTo>
                  <a:lnTo>
                    <a:pt x="149" y="203"/>
                  </a:lnTo>
                  <a:lnTo>
                    <a:pt x="83" y="227"/>
                  </a:lnTo>
                  <a:lnTo>
                    <a:pt x="30" y="245"/>
                  </a:lnTo>
                  <a:lnTo>
                    <a:pt x="30" y="245"/>
                  </a:lnTo>
                  <a:close/>
                </a:path>
              </a:pathLst>
            </a:custGeom>
            <a:gradFill rotWithShape="0">
              <a:gsLst>
                <a:gs pos="0">
                  <a:schemeClr val="bg2">
                    <a:gamma/>
                    <a:tint val="94118"/>
                    <a:invGamma/>
                  </a:schemeClr>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defRPr/>
              </a:pPr>
              <a:endParaRPr lang="en-US">
                <a:solidFill>
                  <a:srgbClr val="000000"/>
                </a:solidFill>
              </a:endParaRPr>
            </a:p>
          </p:txBody>
        </p:sp>
        <p:sp>
          <p:nvSpPr>
            <p:cNvPr id="1042" name="Freeform 13"/>
            <p:cNvSpPr>
              <a:spLocks/>
            </p:cNvSpPr>
            <p:nvPr userDrawn="1"/>
          </p:nvSpPr>
          <p:spPr bwMode="hidden">
            <a:xfrm>
              <a:off x="5327" y="1642"/>
              <a:ext cx="5" cy="1"/>
            </a:xfrm>
            <a:custGeom>
              <a:avLst/>
              <a:gdLst>
                <a:gd name="T0" fmla="*/ 0 w 5"/>
                <a:gd name="T1" fmla="*/ 0 h 1"/>
                <a:gd name="T2" fmla="*/ 5 w 5"/>
                <a:gd name="T3" fmla="*/ 0 h 1"/>
                <a:gd name="T4" fmla="*/ 0 w 5"/>
                <a:gd name="T5" fmla="*/ 0 h 1"/>
                <a:gd name="T6" fmla="*/ 0 w 5"/>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1">
                  <a:moveTo>
                    <a:pt x="0" y="0"/>
                  </a:moveTo>
                  <a:lnTo>
                    <a:pt x="5" y="0"/>
                  </a:lnTo>
                  <a:lnTo>
                    <a:pt x="0" y="0"/>
                  </a:lnTo>
                  <a:close/>
                </a:path>
              </a:pathLst>
            </a:custGeom>
            <a:solidFill>
              <a:srgbClr val="FED1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sr-Cyrl-RS" smtClean="0">
                <a:solidFill>
                  <a:srgbClr val="000000"/>
                </a:solidFill>
              </a:endParaRPr>
            </a:p>
          </p:txBody>
        </p:sp>
        <p:sp>
          <p:nvSpPr>
            <p:cNvPr id="51214" name="Freeform 14"/>
            <p:cNvSpPr>
              <a:spLocks/>
            </p:cNvSpPr>
            <p:nvPr userDrawn="1"/>
          </p:nvSpPr>
          <p:spPr bwMode="hidden">
            <a:xfrm>
              <a:off x="3839" y="1728"/>
              <a:ext cx="716" cy="383"/>
            </a:xfrm>
            <a:custGeom>
              <a:avLst/>
              <a:gdLst>
                <a:gd name="T0" fmla="*/ 659 w 716"/>
                <a:gd name="T1" fmla="*/ 6 h 383"/>
                <a:gd name="T2" fmla="*/ 588 w 716"/>
                <a:gd name="T3" fmla="*/ 42 h 383"/>
                <a:gd name="T4" fmla="*/ 515 w 716"/>
                <a:gd name="T5" fmla="*/ 84 h 383"/>
                <a:gd name="T6" fmla="*/ 509 w 716"/>
                <a:gd name="T7" fmla="*/ 90 h 383"/>
                <a:gd name="T8" fmla="*/ 485 w 716"/>
                <a:gd name="T9" fmla="*/ 102 h 383"/>
                <a:gd name="T10" fmla="*/ 455 w 716"/>
                <a:gd name="T11" fmla="*/ 120 h 383"/>
                <a:gd name="T12" fmla="*/ 425 w 716"/>
                <a:gd name="T13" fmla="*/ 138 h 383"/>
                <a:gd name="T14" fmla="*/ 371 w 716"/>
                <a:gd name="T15" fmla="*/ 168 h 383"/>
                <a:gd name="T16" fmla="*/ 306 w 716"/>
                <a:gd name="T17" fmla="*/ 198 h 383"/>
                <a:gd name="T18" fmla="*/ 186 w 716"/>
                <a:gd name="T19" fmla="*/ 251 h 383"/>
                <a:gd name="T20" fmla="*/ 131 w 716"/>
                <a:gd name="T21" fmla="*/ 269 h 383"/>
                <a:gd name="T22" fmla="*/ 89 w 716"/>
                <a:gd name="T23" fmla="*/ 287 h 383"/>
                <a:gd name="T24" fmla="*/ 53 w 716"/>
                <a:gd name="T25" fmla="*/ 305 h 383"/>
                <a:gd name="T26" fmla="*/ 36 w 716"/>
                <a:gd name="T27" fmla="*/ 311 h 383"/>
                <a:gd name="T28" fmla="*/ 12 w 716"/>
                <a:gd name="T29" fmla="*/ 329 h 383"/>
                <a:gd name="T30" fmla="*/ 0 w 716"/>
                <a:gd name="T31" fmla="*/ 353 h 383"/>
                <a:gd name="T32" fmla="*/ 0 w 716"/>
                <a:gd name="T33" fmla="*/ 371 h 383"/>
                <a:gd name="T34" fmla="*/ 0 w 716"/>
                <a:gd name="T35" fmla="*/ 383 h 383"/>
                <a:gd name="T36" fmla="*/ 0 w 716"/>
                <a:gd name="T37" fmla="*/ 383 h 383"/>
                <a:gd name="T38" fmla="*/ 12 w 716"/>
                <a:gd name="T39" fmla="*/ 371 h 383"/>
                <a:gd name="T40" fmla="*/ 30 w 716"/>
                <a:gd name="T41" fmla="*/ 353 h 383"/>
                <a:gd name="T42" fmla="*/ 53 w 716"/>
                <a:gd name="T43" fmla="*/ 335 h 383"/>
                <a:gd name="T44" fmla="*/ 77 w 716"/>
                <a:gd name="T45" fmla="*/ 317 h 383"/>
                <a:gd name="T46" fmla="*/ 101 w 716"/>
                <a:gd name="T47" fmla="*/ 311 h 383"/>
                <a:gd name="T48" fmla="*/ 131 w 716"/>
                <a:gd name="T49" fmla="*/ 299 h 383"/>
                <a:gd name="T50" fmla="*/ 204 w 716"/>
                <a:gd name="T51" fmla="*/ 269 h 383"/>
                <a:gd name="T52" fmla="*/ 240 w 716"/>
                <a:gd name="T53" fmla="*/ 251 h 383"/>
                <a:gd name="T54" fmla="*/ 270 w 716"/>
                <a:gd name="T55" fmla="*/ 239 h 383"/>
                <a:gd name="T56" fmla="*/ 294 w 716"/>
                <a:gd name="T57" fmla="*/ 228 h 383"/>
                <a:gd name="T58" fmla="*/ 312 w 716"/>
                <a:gd name="T59" fmla="*/ 222 h 383"/>
                <a:gd name="T60" fmla="*/ 330 w 716"/>
                <a:gd name="T61" fmla="*/ 210 h 383"/>
                <a:gd name="T62" fmla="*/ 365 w 716"/>
                <a:gd name="T63" fmla="*/ 186 h 383"/>
                <a:gd name="T64" fmla="*/ 419 w 716"/>
                <a:gd name="T65" fmla="*/ 156 h 383"/>
                <a:gd name="T66" fmla="*/ 473 w 716"/>
                <a:gd name="T67" fmla="*/ 120 h 383"/>
                <a:gd name="T68" fmla="*/ 527 w 716"/>
                <a:gd name="T69" fmla="*/ 90 h 383"/>
                <a:gd name="T70" fmla="*/ 576 w 716"/>
                <a:gd name="T71" fmla="*/ 60 h 383"/>
                <a:gd name="T72" fmla="*/ 612 w 716"/>
                <a:gd name="T73" fmla="*/ 42 h 383"/>
                <a:gd name="T74" fmla="*/ 629 w 716"/>
                <a:gd name="T75" fmla="*/ 36 h 383"/>
                <a:gd name="T76" fmla="*/ 647 w 716"/>
                <a:gd name="T77" fmla="*/ 30 h 383"/>
                <a:gd name="T78" fmla="*/ 677 w 716"/>
                <a:gd name="T79" fmla="*/ 18 h 383"/>
                <a:gd name="T80" fmla="*/ 701 w 716"/>
                <a:gd name="T81" fmla="*/ 6 h 383"/>
                <a:gd name="T82" fmla="*/ 713 w 716"/>
                <a:gd name="T83" fmla="*/ 0 h 383"/>
                <a:gd name="T84" fmla="*/ 713 w 716"/>
                <a:gd name="T85" fmla="*/ 0 h 383"/>
                <a:gd name="T86" fmla="*/ 659 w 716"/>
                <a:gd name="T87" fmla="*/ 6 h 383"/>
                <a:gd name="T88" fmla="*/ 716 w 716"/>
                <a:gd name="T89" fmla="*/ 6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16" h="383">
                  <a:moveTo>
                    <a:pt x="659" y="6"/>
                  </a:moveTo>
                  <a:lnTo>
                    <a:pt x="588" y="42"/>
                  </a:lnTo>
                  <a:lnTo>
                    <a:pt x="515" y="84"/>
                  </a:lnTo>
                  <a:lnTo>
                    <a:pt x="509" y="90"/>
                  </a:lnTo>
                  <a:lnTo>
                    <a:pt x="485" y="102"/>
                  </a:lnTo>
                  <a:lnTo>
                    <a:pt x="455" y="120"/>
                  </a:lnTo>
                  <a:lnTo>
                    <a:pt x="425" y="138"/>
                  </a:lnTo>
                  <a:lnTo>
                    <a:pt x="371" y="168"/>
                  </a:lnTo>
                  <a:lnTo>
                    <a:pt x="306" y="198"/>
                  </a:lnTo>
                  <a:lnTo>
                    <a:pt x="186" y="251"/>
                  </a:lnTo>
                  <a:lnTo>
                    <a:pt x="131" y="269"/>
                  </a:lnTo>
                  <a:lnTo>
                    <a:pt x="89" y="287"/>
                  </a:lnTo>
                  <a:lnTo>
                    <a:pt x="53" y="305"/>
                  </a:lnTo>
                  <a:lnTo>
                    <a:pt x="36" y="311"/>
                  </a:lnTo>
                  <a:lnTo>
                    <a:pt x="12" y="329"/>
                  </a:lnTo>
                  <a:lnTo>
                    <a:pt x="0" y="353"/>
                  </a:lnTo>
                  <a:lnTo>
                    <a:pt x="0" y="371"/>
                  </a:lnTo>
                  <a:lnTo>
                    <a:pt x="0" y="383"/>
                  </a:lnTo>
                  <a:lnTo>
                    <a:pt x="0" y="383"/>
                  </a:lnTo>
                  <a:lnTo>
                    <a:pt x="12" y="371"/>
                  </a:lnTo>
                  <a:lnTo>
                    <a:pt x="30" y="353"/>
                  </a:lnTo>
                  <a:lnTo>
                    <a:pt x="53" y="335"/>
                  </a:lnTo>
                  <a:lnTo>
                    <a:pt x="77" y="317"/>
                  </a:lnTo>
                  <a:lnTo>
                    <a:pt x="101" y="311"/>
                  </a:lnTo>
                  <a:lnTo>
                    <a:pt x="131" y="299"/>
                  </a:lnTo>
                  <a:lnTo>
                    <a:pt x="204" y="269"/>
                  </a:lnTo>
                  <a:lnTo>
                    <a:pt x="240" y="251"/>
                  </a:lnTo>
                  <a:lnTo>
                    <a:pt x="270" y="239"/>
                  </a:lnTo>
                  <a:lnTo>
                    <a:pt x="294" y="228"/>
                  </a:lnTo>
                  <a:lnTo>
                    <a:pt x="312" y="222"/>
                  </a:lnTo>
                  <a:lnTo>
                    <a:pt x="330" y="210"/>
                  </a:lnTo>
                  <a:lnTo>
                    <a:pt x="365" y="186"/>
                  </a:lnTo>
                  <a:lnTo>
                    <a:pt x="419" y="156"/>
                  </a:lnTo>
                  <a:lnTo>
                    <a:pt x="473" y="120"/>
                  </a:lnTo>
                  <a:lnTo>
                    <a:pt x="527" y="90"/>
                  </a:lnTo>
                  <a:lnTo>
                    <a:pt x="576" y="60"/>
                  </a:lnTo>
                  <a:lnTo>
                    <a:pt x="612" y="42"/>
                  </a:lnTo>
                  <a:lnTo>
                    <a:pt x="629" y="36"/>
                  </a:lnTo>
                  <a:lnTo>
                    <a:pt x="647" y="30"/>
                  </a:lnTo>
                  <a:lnTo>
                    <a:pt x="677" y="18"/>
                  </a:lnTo>
                  <a:lnTo>
                    <a:pt x="701" y="6"/>
                  </a:lnTo>
                  <a:lnTo>
                    <a:pt x="713" y="0"/>
                  </a:lnTo>
                  <a:lnTo>
                    <a:pt x="713" y="0"/>
                  </a:lnTo>
                  <a:lnTo>
                    <a:pt x="659" y="6"/>
                  </a:lnTo>
                  <a:lnTo>
                    <a:pt x="716" y="63"/>
                  </a:lnTo>
                </a:path>
              </a:pathLst>
            </a:custGeom>
            <a:gradFill rotWithShape="0">
              <a:gsLst>
                <a:gs pos="0">
                  <a:schemeClr val="bg2">
                    <a:gamma/>
                    <a:tint val="94118"/>
                    <a:invGamma/>
                  </a:schemeClr>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defRPr/>
              </a:pPr>
              <a:endParaRPr lang="en-US">
                <a:solidFill>
                  <a:srgbClr val="000000"/>
                </a:solidFill>
              </a:endParaRPr>
            </a:p>
          </p:txBody>
        </p:sp>
        <p:sp>
          <p:nvSpPr>
            <p:cNvPr id="51215" name="Freeform 15"/>
            <p:cNvSpPr>
              <a:spLocks/>
            </p:cNvSpPr>
            <p:nvPr userDrawn="1"/>
          </p:nvSpPr>
          <p:spPr bwMode="hidden">
            <a:xfrm>
              <a:off x="3453" y="2271"/>
              <a:ext cx="318" cy="225"/>
            </a:xfrm>
            <a:custGeom>
              <a:avLst/>
              <a:gdLst>
                <a:gd name="T0" fmla="*/ 6 w 318"/>
                <a:gd name="T1" fmla="*/ 225 h 225"/>
                <a:gd name="T2" fmla="*/ 0 w 318"/>
                <a:gd name="T3" fmla="*/ 195 h 225"/>
                <a:gd name="T4" fmla="*/ 315 w 318"/>
                <a:gd name="T5" fmla="*/ 0 h 225"/>
                <a:gd name="T6" fmla="*/ 303 w 318"/>
                <a:gd name="T7" fmla="*/ 27 h 225"/>
                <a:gd name="T8" fmla="*/ 318 w 318"/>
                <a:gd name="T9" fmla="*/ 42 h 225"/>
              </a:gdLst>
              <a:ahLst/>
              <a:cxnLst>
                <a:cxn ang="0">
                  <a:pos x="T0" y="T1"/>
                </a:cxn>
                <a:cxn ang="0">
                  <a:pos x="T2" y="T3"/>
                </a:cxn>
                <a:cxn ang="0">
                  <a:pos x="T4" y="T5"/>
                </a:cxn>
                <a:cxn ang="0">
                  <a:pos x="T6" y="T7"/>
                </a:cxn>
                <a:cxn ang="0">
                  <a:pos x="T8" y="T9"/>
                </a:cxn>
              </a:cxnLst>
              <a:rect l="0" t="0" r="r" b="b"/>
              <a:pathLst>
                <a:path w="318" h="225">
                  <a:moveTo>
                    <a:pt x="6" y="225"/>
                  </a:moveTo>
                  <a:lnTo>
                    <a:pt x="0" y="195"/>
                  </a:lnTo>
                  <a:lnTo>
                    <a:pt x="315" y="0"/>
                  </a:lnTo>
                  <a:lnTo>
                    <a:pt x="303" y="27"/>
                  </a:lnTo>
                  <a:lnTo>
                    <a:pt x="318" y="42"/>
                  </a:lnTo>
                </a:path>
              </a:pathLst>
            </a:custGeom>
            <a:gradFill rotWithShape="0">
              <a:gsLst>
                <a:gs pos="0">
                  <a:schemeClr val="bg2">
                    <a:gamma/>
                    <a:tint val="94118"/>
                    <a:invGamma/>
                  </a:schemeClr>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defRPr/>
              </a:pPr>
              <a:endParaRPr lang="en-US">
                <a:solidFill>
                  <a:srgbClr val="000000"/>
                </a:solidFill>
              </a:endParaRPr>
            </a:p>
          </p:txBody>
        </p:sp>
        <p:sp>
          <p:nvSpPr>
            <p:cNvPr id="51216" name="Freeform 16"/>
            <p:cNvSpPr>
              <a:spLocks/>
            </p:cNvSpPr>
            <p:nvPr userDrawn="1"/>
          </p:nvSpPr>
          <p:spPr bwMode="hidden">
            <a:xfrm>
              <a:off x="0" y="2658"/>
              <a:ext cx="2595" cy="933"/>
            </a:xfrm>
            <a:custGeom>
              <a:avLst/>
              <a:gdLst>
                <a:gd name="T0" fmla="*/ 1050 w 2595"/>
                <a:gd name="T1" fmla="*/ 657 h 933"/>
                <a:gd name="T2" fmla="*/ 1581 w 2595"/>
                <a:gd name="T3" fmla="*/ 690 h 933"/>
                <a:gd name="T4" fmla="*/ 1671 w 2595"/>
                <a:gd name="T5" fmla="*/ 723 h 933"/>
                <a:gd name="T6" fmla="*/ 1176 w 2595"/>
                <a:gd name="T7" fmla="*/ 621 h 933"/>
                <a:gd name="T8" fmla="*/ 1854 w 2595"/>
                <a:gd name="T9" fmla="*/ 567 h 933"/>
                <a:gd name="T10" fmla="*/ 1869 w 2595"/>
                <a:gd name="T11" fmla="*/ 612 h 933"/>
                <a:gd name="T12" fmla="*/ 2103 w 2595"/>
                <a:gd name="T13" fmla="*/ 861 h 933"/>
                <a:gd name="T14" fmla="*/ 1883 w 2595"/>
                <a:gd name="T15" fmla="*/ 520 h 933"/>
                <a:gd name="T16" fmla="*/ 1842 w 2595"/>
                <a:gd name="T17" fmla="*/ 490 h 933"/>
                <a:gd name="T18" fmla="*/ 1770 w 2595"/>
                <a:gd name="T19" fmla="*/ 466 h 933"/>
                <a:gd name="T20" fmla="*/ 1740 w 2595"/>
                <a:gd name="T21" fmla="*/ 448 h 933"/>
                <a:gd name="T22" fmla="*/ 1758 w 2595"/>
                <a:gd name="T23" fmla="*/ 436 h 933"/>
                <a:gd name="T24" fmla="*/ 1830 w 2595"/>
                <a:gd name="T25" fmla="*/ 430 h 933"/>
                <a:gd name="T26" fmla="*/ 1877 w 2595"/>
                <a:gd name="T27" fmla="*/ 424 h 933"/>
                <a:gd name="T28" fmla="*/ 1955 w 2595"/>
                <a:gd name="T29" fmla="*/ 394 h 933"/>
                <a:gd name="T30" fmla="*/ 2052 w 2595"/>
                <a:gd name="T31" fmla="*/ 396 h 933"/>
                <a:gd name="T32" fmla="*/ 2253 w 2595"/>
                <a:gd name="T33" fmla="*/ 732 h 933"/>
                <a:gd name="T34" fmla="*/ 2415 w 2595"/>
                <a:gd name="T35" fmla="*/ 933 h 933"/>
                <a:gd name="T36" fmla="*/ 2397 w 2595"/>
                <a:gd name="T37" fmla="*/ 828 h 933"/>
                <a:gd name="T38" fmla="*/ 2088 w 2595"/>
                <a:gd name="T39" fmla="*/ 400 h 933"/>
                <a:gd name="T40" fmla="*/ 2046 w 2595"/>
                <a:gd name="T41" fmla="*/ 346 h 933"/>
                <a:gd name="T42" fmla="*/ 1997 w 2595"/>
                <a:gd name="T43" fmla="*/ 304 h 933"/>
                <a:gd name="T44" fmla="*/ 1967 w 2595"/>
                <a:gd name="T45" fmla="*/ 286 h 933"/>
                <a:gd name="T46" fmla="*/ 1973 w 2595"/>
                <a:gd name="T47" fmla="*/ 286 h 933"/>
                <a:gd name="T48" fmla="*/ 2009 w 2595"/>
                <a:gd name="T49" fmla="*/ 286 h 933"/>
                <a:gd name="T50" fmla="*/ 2082 w 2595"/>
                <a:gd name="T51" fmla="*/ 322 h 933"/>
                <a:gd name="T52" fmla="*/ 2199 w 2595"/>
                <a:gd name="T53" fmla="*/ 384 h 933"/>
                <a:gd name="T54" fmla="*/ 2394 w 2595"/>
                <a:gd name="T55" fmla="*/ 448 h 933"/>
                <a:gd name="T56" fmla="*/ 2595 w 2595"/>
                <a:gd name="T57" fmla="*/ 516 h 933"/>
                <a:gd name="T58" fmla="*/ 2388 w 2595"/>
                <a:gd name="T59" fmla="*/ 424 h 933"/>
                <a:gd name="T60" fmla="*/ 2219 w 2595"/>
                <a:gd name="T61" fmla="*/ 340 h 933"/>
                <a:gd name="T62" fmla="*/ 2052 w 2595"/>
                <a:gd name="T63" fmla="*/ 280 h 933"/>
                <a:gd name="T64" fmla="*/ 1955 w 2595"/>
                <a:gd name="T65" fmla="*/ 262 h 933"/>
                <a:gd name="T66" fmla="*/ 1877 w 2595"/>
                <a:gd name="T67" fmla="*/ 274 h 933"/>
                <a:gd name="T68" fmla="*/ 1752 w 2595"/>
                <a:gd name="T69" fmla="*/ 274 h 933"/>
                <a:gd name="T70" fmla="*/ 1661 w 2595"/>
                <a:gd name="T71" fmla="*/ 292 h 933"/>
                <a:gd name="T72" fmla="*/ 1607 w 2595"/>
                <a:gd name="T73" fmla="*/ 316 h 933"/>
                <a:gd name="T74" fmla="*/ 1589 w 2595"/>
                <a:gd name="T75" fmla="*/ 322 h 933"/>
                <a:gd name="T76" fmla="*/ 1409 w 2595"/>
                <a:gd name="T77" fmla="*/ 358 h 933"/>
                <a:gd name="T78" fmla="*/ 1152 w 2595"/>
                <a:gd name="T79" fmla="*/ 442 h 933"/>
                <a:gd name="T80" fmla="*/ 966 w 2595"/>
                <a:gd name="T81" fmla="*/ 460 h 933"/>
                <a:gd name="T82" fmla="*/ 870 w 2595"/>
                <a:gd name="T83" fmla="*/ 442 h 933"/>
                <a:gd name="T84" fmla="*/ 828 w 2595"/>
                <a:gd name="T85" fmla="*/ 430 h 933"/>
                <a:gd name="T86" fmla="*/ 743 w 2595"/>
                <a:gd name="T87" fmla="*/ 388 h 933"/>
                <a:gd name="T88" fmla="*/ 636 w 2595"/>
                <a:gd name="T89" fmla="*/ 334 h 933"/>
                <a:gd name="T90" fmla="*/ 467 w 2595"/>
                <a:gd name="T91" fmla="*/ 256 h 933"/>
                <a:gd name="T92" fmla="*/ 0 w 2595"/>
                <a:gd name="T93" fmla="*/ 0 h 933"/>
                <a:gd name="T94" fmla="*/ 585 w 2595"/>
                <a:gd name="T95" fmla="*/ 390 h 933"/>
                <a:gd name="T96" fmla="*/ 849 w 2595"/>
                <a:gd name="T97" fmla="*/ 543 h 933"/>
                <a:gd name="T98" fmla="*/ 897 w 2595"/>
                <a:gd name="T99" fmla="*/ 621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95" h="933">
                  <a:moveTo>
                    <a:pt x="981" y="675"/>
                  </a:moveTo>
                  <a:lnTo>
                    <a:pt x="1050" y="657"/>
                  </a:lnTo>
                  <a:lnTo>
                    <a:pt x="1143" y="651"/>
                  </a:lnTo>
                  <a:lnTo>
                    <a:pt x="1581" y="690"/>
                  </a:lnTo>
                  <a:lnTo>
                    <a:pt x="1623" y="738"/>
                  </a:lnTo>
                  <a:lnTo>
                    <a:pt x="1671" y="723"/>
                  </a:lnTo>
                  <a:lnTo>
                    <a:pt x="1656" y="675"/>
                  </a:lnTo>
                  <a:lnTo>
                    <a:pt x="1176" y="621"/>
                  </a:lnTo>
                  <a:lnTo>
                    <a:pt x="1797" y="534"/>
                  </a:lnTo>
                  <a:lnTo>
                    <a:pt x="1854" y="567"/>
                  </a:lnTo>
                  <a:lnTo>
                    <a:pt x="1881" y="585"/>
                  </a:lnTo>
                  <a:lnTo>
                    <a:pt x="1869" y="612"/>
                  </a:lnTo>
                  <a:lnTo>
                    <a:pt x="1995" y="852"/>
                  </a:lnTo>
                  <a:lnTo>
                    <a:pt x="2103" y="861"/>
                  </a:lnTo>
                  <a:lnTo>
                    <a:pt x="1889" y="538"/>
                  </a:lnTo>
                  <a:lnTo>
                    <a:pt x="1883" y="520"/>
                  </a:lnTo>
                  <a:lnTo>
                    <a:pt x="1872" y="508"/>
                  </a:lnTo>
                  <a:lnTo>
                    <a:pt x="1842" y="490"/>
                  </a:lnTo>
                  <a:lnTo>
                    <a:pt x="1806" y="478"/>
                  </a:lnTo>
                  <a:lnTo>
                    <a:pt x="1770" y="466"/>
                  </a:lnTo>
                  <a:lnTo>
                    <a:pt x="1752" y="454"/>
                  </a:lnTo>
                  <a:lnTo>
                    <a:pt x="1740" y="448"/>
                  </a:lnTo>
                  <a:lnTo>
                    <a:pt x="1746" y="436"/>
                  </a:lnTo>
                  <a:lnTo>
                    <a:pt x="1758" y="436"/>
                  </a:lnTo>
                  <a:lnTo>
                    <a:pt x="1782" y="430"/>
                  </a:lnTo>
                  <a:lnTo>
                    <a:pt x="1830" y="430"/>
                  </a:lnTo>
                  <a:lnTo>
                    <a:pt x="1854" y="430"/>
                  </a:lnTo>
                  <a:lnTo>
                    <a:pt x="1877" y="424"/>
                  </a:lnTo>
                  <a:lnTo>
                    <a:pt x="1925" y="400"/>
                  </a:lnTo>
                  <a:lnTo>
                    <a:pt x="1955" y="394"/>
                  </a:lnTo>
                  <a:lnTo>
                    <a:pt x="1979" y="394"/>
                  </a:lnTo>
                  <a:lnTo>
                    <a:pt x="2052" y="396"/>
                  </a:lnTo>
                  <a:lnTo>
                    <a:pt x="2046" y="456"/>
                  </a:lnTo>
                  <a:lnTo>
                    <a:pt x="2253" y="732"/>
                  </a:lnTo>
                  <a:lnTo>
                    <a:pt x="2334" y="816"/>
                  </a:lnTo>
                  <a:lnTo>
                    <a:pt x="2415" y="933"/>
                  </a:lnTo>
                  <a:lnTo>
                    <a:pt x="2430" y="909"/>
                  </a:lnTo>
                  <a:lnTo>
                    <a:pt x="2397" y="828"/>
                  </a:lnTo>
                  <a:lnTo>
                    <a:pt x="2094" y="412"/>
                  </a:lnTo>
                  <a:lnTo>
                    <a:pt x="2088" y="400"/>
                  </a:lnTo>
                  <a:lnTo>
                    <a:pt x="2076" y="376"/>
                  </a:lnTo>
                  <a:lnTo>
                    <a:pt x="2046" y="346"/>
                  </a:lnTo>
                  <a:lnTo>
                    <a:pt x="2015" y="322"/>
                  </a:lnTo>
                  <a:lnTo>
                    <a:pt x="1997" y="304"/>
                  </a:lnTo>
                  <a:lnTo>
                    <a:pt x="1979" y="292"/>
                  </a:lnTo>
                  <a:lnTo>
                    <a:pt x="1967" y="286"/>
                  </a:lnTo>
                  <a:lnTo>
                    <a:pt x="1967" y="286"/>
                  </a:lnTo>
                  <a:lnTo>
                    <a:pt x="1973" y="286"/>
                  </a:lnTo>
                  <a:lnTo>
                    <a:pt x="1985" y="286"/>
                  </a:lnTo>
                  <a:lnTo>
                    <a:pt x="2009" y="286"/>
                  </a:lnTo>
                  <a:lnTo>
                    <a:pt x="2040" y="298"/>
                  </a:lnTo>
                  <a:lnTo>
                    <a:pt x="2082" y="322"/>
                  </a:lnTo>
                  <a:lnTo>
                    <a:pt x="2124" y="348"/>
                  </a:lnTo>
                  <a:lnTo>
                    <a:pt x="2199" y="384"/>
                  </a:lnTo>
                  <a:lnTo>
                    <a:pt x="2325" y="426"/>
                  </a:lnTo>
                  <a:lnTo>
                    <a:pt x="2394" y="448"/>
                  </a:lnTo>
                  <a:lnTo>
                    <a:pt x="2523" y="522"/>
                  </a:lnTo>
                  <a:lnTo>
                    <a:pt x="2595" y="516"/>
                  </a:lnTo>
                  <a:lnTo>
                    <a:pt x="2442" y="454"/>
                  </a:lnTo>
                  <a:lnTo>
                    <a:pt x="2388" y="424"/>
                  </a:lnTo>
                  <a:lnTo>
                    <a:pt x="2327" y="388"/>
                  </a:lnTo>
                  <a:lnTo>
                    <a:pt x="2219" y="340"/>
                  </a:lnTo>
                  <a:lnTo>
                    <a:pt x="2106" y="292"/>
                  </a:lnTo>
                  <a:lnTo>
                    <a:pt x="2052" y="280"/>
                  </a:lnTo>
                  <a:lnTo>
                    <a:pt x="2003" y="268"/>
                  </a:lnTo>
                  <a:lnTo>
                    <a:pt x="1955" y="262"/>
                  </a:lnTo>
                  <a:lnTo>
                    <a:pt x="1919" y="268"/>
                  </a:lnTo>
                  <a:lnTo>
                    <a:pt x="1877" y="274"/>
                  </a:lnTo>
                  <a:lnTo>
                    <a:pt x="1812" y="274"/>
                  </a:lnTo>
                  <a:lnTo>
                    <a:pt x="1752" y="274"/>
                  </a:lnTo>
                  <a:lnTo>
                    <a:pt x="1703" y="286"/>
                  </a:lnTo>
                  <a:lnTo>
                    <a:pt x="1661" y="292"/>
                  </a:lnTo>
                  <a:lnTo>
                    <a:pt x="1631" y="304"/>
                  </a:lnTo>
                  <a:lnTo>
                    <a:pt x="1607" y="316"/>
                  </a:lnTo>
                  <a:lnTo>
                    <a:pt x="1595" y="322"/>
                  </a:lnTo>
                  <a:lnTo>
                    <a:pt x="1589" y="322"/>
                  </a:lnTo>
                  <a:lnTo>
                    <a:pt x="1500" y="334"/>
                  </a:lnTo>
                  <a:lnTo>
                    <a:pt x="1409" y="358"/>
                  </a:lnTo>
                  <a:lnTo>
                    <a:pt x="1236" y="418"/>
                  </a:lnTo>
                  <a:lnTo>
                    <a:pt x="1152" y="442"/>
                  </a:lnTo>
                  <a:lnTo>
                    <a:pt x="1061" y="460"/>
                  </a:lnTo>
                  <a:lnTo>
                    <a:pt x="966" y="460"/>
                  </a:lnTo>
                  <a:lnTo>
                    <a:pt x="918" y="454"/>
                  </a:lnTo>
                  <a:lnTo>
                    <a:pt x="870" y="442"/>
                  </a:lnTo>
                  <a:lnTo>
                    <a:pt x="858" y="436"/>
                  </a:lnTo>
                  <a:lnTo>
                    <a:pt x="828" y="430"/>
                  </a:lnTo>
                  <a:lnTo>
                    <a:pt x="791" y="412"/>
                  </a:lnTo>
                  <a:lnTo>
                    <a:pt x="743" y="388"/>
                  </a:lnTo>
                  <a:lnTo>
                    <a:pt x="690" y="364"/>
                  </a:lnTo>
                  <a:lnTo>
                    <a:pt x="636" y="334"/>
                  </a:lnTo>
                  <a:lnTo>
                    <a:pt x="515" y="280"/>
                  </a:lnTo>
                  <a:lnTo>
                    <a:pt x="467" y="256"/>
                  </a:lnTo>
                  <a:lnTo>
                    <a:pt x="443" y="244"/>
                  </a:lnTo>
                  <a:lnTo>
                    <a:pt x="0" y="0"/>
                  </a:lnTo>
                  <a:lnTo>
                    <a:pt x="123" y="120"/>
                  </a:lnTo>
                  <a:lnTo>
                    <a:pt x="585" y="390"/>
                  </a:lnTo>
                  <a:lnTo>
                    <a:pt x="708" y="462"/>
                  </a:lnTo>
                  <a:lnTo>
                    <a:pt x="849" y="543"/>
                  </a:lnTo>
                  <a:lnTo>
                    <a:pt x="882" y="564"/>
                  </a:lnTo>
                  <a:lnTo>
                    <a:pt x="897" y="621"/>
                  </a:lnTo>
                  <a:lnTo>
                    <a:pt x="981" y="675"/>
                  </a:lnTo>
                  <a:close/>
                </a:path>
              </a:pathLst>
            </a:custGeom>
            <a:gradFill rotWithShape="0">
              <a:gsLst>
                <a:gs pos="0">
                  <a:schemeClr val="bg2">
                    <a:gamma/>
                    <a:tint val="81961"/>
                    <a:invGamma/>
                  </a:schemeClr>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defRPr/>
              </a:pPr>
              <a:endParaRPr lang="en-US">
                <a:solidFill>
                  <a:srgbClr val="000000"/>
                </a:solidFill>
              </a:endParaRPr>
            </a:p>
          </p:txBody>
        </p:sp>
        <p:sp>
          <p:nvSpPr>
            <p:cNvPr id="1046" name="Freeform 17"/>
            <p:cNvSpPr>
              <a:spLocks/>
            </p:cNvSpPr>
            <p:nvPr userDrawn="1"/>
          </p:nvSpPr>
          <p:spPr bwMode="hidden">
            <a:xfrm>
              <a:off x="0" y="2994"/>
              <a:ext cx="2723" cy="1091"/>
            </a:xfrm>
            <a:custGeom>
              <a:avLst/>
              <a:gdLst>
                <a:gd name="T0" fmla="*/ 2370 w 2723"/>
                <a:gd name="T1" fmla="*/ 72 h 1091"/>
                <a:gd name="T2" fmla="*/ 2597 w 2723"/>
                <a:gd name="T3" fmla="*/ 198 h 1091"/>
                <a:gd name="T4" fmla="*/ 2639 w 2723"/>
                <a:gd name="T5" fmla="*/ 276 h 1091"/>
                <a:gd name="T6" fmla="*/ 2453 w 2723"/>
                <a:gd name="T7" fmla="*/ 264 h 1091"/>
                <a:gd name="T8" fmla="*/ 2297 w 2723"/>
                <a:gd name="T9" fmla="*/ 204 h 1091"/>
                <a:gd name="T10" fmla="*/ 2112 w 2723"/>
                <a:gd name="T11" fmla="*/ 66 h 1091"/>
                <a:gd name="T12" fmla="*/ 2088 w 2723"/>
                <a:gd name="T13" fmla="*/ 72 h 1091"/>
                <a:gd name="T14" fmla="*/ 2106 w 2723"/>
                <a:gd name="T15" fmla="*/ 114 h 1091"/>
                <a:gd name="T16" fmla="*/ 2412 w 2723"/>
                <a:gd name="T17" fmla="*/ 552 h 1091"/>
                <a:gd name="T18" fmla="*/ 2279 w 2723"/>
                <a:gd name="T19" fmla="*/ 564 h 1091"/>
                <a:gd name="T20" fmla="*/ 2189 w 2723"/>
                <a:gd name="T21" fmla="*/ 492 h 1091"/>
                <a:gd name="T22" fmla="*/ 2058 w 2723"/>
                <a:gd name="T23" fmla="*/ 330 h 1091"/>
                <a:gd name="T24" fmla="*/ 1991 w 2723"/>
                <a:gd name="T25" fmla="*/ 234 h 1091"/>
                <a:gd name="T26" fmla="*/ 1949 w 2723"/>
                <a:gd name="T27" fmla="*/ 174 h 1091"/>
                <a:gd name="T28" fmla="*/ 1824 w 2723"/>
                <a:gd name="T29" fmla="*/ 132 h 1091"/>
                <a:gd name="T30" fmla="*/ 1794 w 2723"/>
                <a:gd name="T31" fmla="*/ 144 h 1091"/>
                <a:gd name="T32" fmla="*/ 1895 w 2723"/>
                <a:gd name="T33" fmla="*/ 222 h 1091"/>
                <a:gd name="T34" fmla="*/ 1943 w 2723"/>
                <a:gd name="T35" fmla="*/ 366 h 1091"/>
                <a:gd name="T36" fmla="*/ 2064 w 2723"/>
                <a:gd name="T37" fmla="*/ 630 h 1091"/>
                <a:gd name="T38" fmla="*/ 2052 w 2723"/>
                <a:gd name="T39" fmla="*/ 695 h 1091"/>
                <a:gd name="T40" fmla="*/ 1955 w 2723"/>
                <a:gd name="T41" fmla="*/ 683 h 1091"/>
                <a:gd name="T42" fmla="*/ 1913 w 2723"/>
                <a:gd name="T43" fmla="*/ 636 h 1091"/>
                <a:gd name="T44" fmla="*/ 1703 w 2723"/>
                <a:gd name="T45" fmla="*/ 312 h 1091"/>
                <a:gd name="T46" fmla="*/ 1637 w 2723"/>
                <a:gd name="T47" fmla="*/ 276 h 1091"/>
                <a:gd name="T48" fmla="*/ 1643 w 2723"/>
                <a:gd name="T49" fmla="*/ 318 h 1091"/>
                <a:gd name="T50" fmla="*/ 1673 w 2723"/>
                <a:gd name="T51" fmla="*/ 408 h 1091"/>
                <a:gd name="T52" fmla="*/ 1716 w 2723"/>
                <a:gd name="T53" fmla="*/ 779 h 1091"/>
                <a:gd name="T54" fmla="*/ 1691 w 2723"/>
                <a:gd name="T55" fmla="*/ 737 h 1091"/>
                <a:gd name="T56" fmla="*/ 1613 w 2723"/>
                <a:gd name="T57" fmla="*/ 582 h 1091"/>
                <a:gd name="T58" fmla="*/ 1494 w 2723"/>
                <a:gd name="T59" fmla="*/ 480 h 1091"/>
                <a:gd name="T60" fmla="*/ 1248 w 2723"/>
                <a:gd name="T61" fmla="*/ 528 h 1091"/>
                <a:gd name="T62" fmla="*/ 996 w 2723"/>
                <a:gd name="T63" fmla="*/ 630 h 1091"/>
                <a:gd name="T64" fmla="*/ 714 w 2723"/>
                <a:gd name="T65" fmla="*/ 534 h 1091"/>
                <a:gd name="T66" fmla="*/ 198 w 2723"/>
                <a:gd name="T67" fmla="*/ 288 h 1091"/>
                <a:gd name="T68" fmla="*/ 0 w 2723"/>
                <a:gd name="T69" fmla="*/ 460 h 1091"/>
                <a:gd name="T70" fmla="*/ 288 w 2723"/>
                <a:gd name="T71" fmla="*/ 570 h 1091"/>
                <a:gd name="T72" fmla="*/ 461 w 2723"/>
                <a:gd name="T73" fmla="*/ 654 h 1091"/>
                <a:gd name="T74" fmla="*/ 725 w 2723"/>
                <a:gd name="T75" fmla="*/ 755 h 1091"/>
                <a:gd name="T76" fmla="*/ 966 w 2723"/>
                <a:gd name="T77" fmla="*/ 791 h 1091"/>
                <a:gd name="T78" fmla="*/ 1176 w 2723"/>
                <a:gd name="T79" fmla="*/ 779 h 1091"/>
                <a:gd name="T80" fmla="*/ 1278 w 2723"/>
                <a:gd name="T81" fmla="*/ 791 h 1091"/>
                <a:gd name="T82" fmla="*/ 1404 w 2723"/>
                <a:gd name="T83" fmla="*/ 845 h 1091"/>
                <a:gd name="T84" fmla="*/ 1416 w 2723"/>
                <a:gd name="T85" fmla="*/ 887 h 1091"/>
                <a:gd name="T86" fmla="*/ 1361 w 2723"/>
                <a:gd name="T87" fmla="*/ 923 h 1091"/>
                <a:gd name="T88" fmla="*/ 1385 w 2723"/>
                <a:gd name="T89" fmla="*/ 1007 h 1091"/>
                <a:gd name="T90" fmla="*/ 1494 w 2723"/>
                <a:gd name="T91" fmla="*/ 1085 h 1091"/>
                <a:gd name="T92" fmla="*/ 1697 w 2723"/>
                <a:gd name="T93" fmla="*/ 1043 h 1091"/>
                <a:gd name="T94" fmla="*/ 1812 w 2723"/>
                <a:gd name="T95" fmla="*/ 989 h 1091"/>
                <a:gd name="T96" fmla="*/ 1973 w 2723"/>
                <a:gd name="T97" fmla="*/ 917 h 1091"/>
                <a:gd name="T98" fmla="*/ 2201 w 2723"/>
                <a:gd name="T99" fmla="*/ 899 h 1091"/>
                <a:gd name="T100" fmla="*/ 2364 w 2723"/>
                <a:gd name="T101" fmla="*/ 863 h 1091"/>
                <a:gd name="T102" fmla="*/ 2400 w 2723"/>
                <a:gd name="T103" fmla="*/ 743 h 1091"/>
                <a:gd name="T104" fmla="*/ 2471 w 2723"/>
                <a:gd name="T105" fmla="*/ 701 h 1091"/>
                <a:gd name="T106" fmla="*/ 2621 w 2723"/>
                <a:gd name="T107" fmla="*/ 504 h 1091"/>
                <a:gd name="T108" fmla="*/ 2693 w 2723"/>
                <a:gd name="T109" fmla="*/ 374 h 109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23" h="1091">
                  <a:moveTo>
                    <a:pt x="2723" y="299"/>
                  </a:moveTo>
                  <a:lnTo>
                    <a:pt x="2715" y="240"/>
                  </a:lnTo>
                  <a:lnTo>
                    <a:pt x="2656" y="195"/>
                  </a:lnTo>
                  <a:lnTo>
                    <a:pt x="2370" y="72"/>
                  </a:lnTo>
                  <a:lnTo>
                    <a:pt x="2303" y="54"/>
                  </a:lnTo>
                  <a:lnTo>
                    <a:pt x="2585" y="186"/>
                  </a:lnTo>
                  <a:lnTo>
                    <a:pt x="2591" y="192"/>
                  </a:lnTo>
                  <a:lnTo>
                    <a:pt x="2597" y="198"/>
                  </a:lnTo>
                  <a:lnTo>
                    <a:pt x="2621" y="228"/>
                  </a:lnTo>
                  <a:lnTo>
                    <a:pt x="2639" y="258"/>
                  </a:lnTo>
                  <a:lnTo>
                    <a:pt x="2646" y="270"/>
                  </a:lnTo>
                  <a:lnTo>
                    <a:pt x="2639" y="276"/>
                  </a:lnTo>
                  <a:lnTo>
                    <a:pt x="2603" y="282"/>
                  </a:lnTo>
                  <a:lnTo>
                    <a:pt x="2555" y="282"/>
                  </a:lnTo>
                  <a:lnTo>
                    <a:pt x="2507" y="276"/>
                  </a:lnTo>
                  <a:lnTo>
                    <a:pt x="2453" y="264"/>
                  </a:lnTo>
                  <a:lnTo>
                    <a:pt x="2394" y="246"/>
                  </a:lnTo>
                  <a:lnTo>
                    <a:pt x="2340" y="222"/>
                  </a:lnTo>
                  <a:lnTo>
                    <a:pt x="2321" y="216"/>
                  </a:lnTo>
                  <a:lnTo>
                    <a:pt x="2297" y="204"/>
                  </a:lnTo>
                  <a:lnTo>
                    <a:pt x="2171" y="126"/>
                  </a:lnTo>
                  <a:lnTo>
                    <a:pt x="2165" y="120"/>
                  </a:lnTo>
                  <a:lnTo>
                    <a:pt x="2154" y="102"/>
                  </a:lnTo>
                  <a:lnTo>
                    <a:pt x="2112" y="66"/>
                  </a:lnTo>
                  <a:lnTo>
                    <a:pt x="2064" y="24"/>
                  </a:lnTo>
                  <a:lnTo>
                    <a:pt x="2046" y="6"/>
                  </a:lnTo>
                  <a:lnTo>
                    <a:pt x="2034" y="0"/>
                  </a:lnTo>
                  <a:lnTo>
                    <a:pt x="2088" y="72"/>
                  </a:lnTo>
                  <a:lnTo>
                    <a:pt x="2106" y="108"/>
                  </a:lnTo>
                  <a:lnTo>
                    <a:pt x="2106" y="114"/>
                  </a:lnTo>
                  <a:lnTo>
                    <a:pt x="2112" y="114"/>
                  </a:lnTo>
                  <a:lnTo>
                    <a:pt x="2406" y="516"/>
                  </a:lnTo>
                  <a:lnTo>
                    <a:pt x="2412" y="534"/>
                  </a:lnTo>
                  <a:lnTo>
                    <a:pt x="2412" y="552"/>
                  </a:lnTo>
                  <a:lnTo>
                    <a:pt x="2394" y="576"/>
                  </a:lnTo>
                  <a:lnTo>
                    <a:pt x="2364" y="588"/>
                  </a:lnTo>
                  <a:lnTo>
                    <a:pt x="2321" y="588"/>
                  </a:lnTo>
                  <a:lnTo>
                    <a:pt x="2279" y="564"/>
                  </a:lnTo>
                  <a:lnTo>
                    <a:pt x="2237" y="534"/>
                  </a:lnTo>
                  <a:lnTo>
                    <a:pt x="2201" y="504"/>
                  </a:lnTo>
                  <a:lnTo>
                    <a:pt x="2195" y="498"/>
                  </a:lnTo>
                  <a:lnTo>
                    <a:pt x="2189" y="492"/>
                  </a:lnTo>
                  <a:lnTo>
                    <a:pt x="2171" y="462"/>
                  </a:lnTo>
                  <a:lnTo>
                    <a:pt x="2142" y="420"/>
                  </a:lnTo>
                  <a:lnTo>
                    <a:pt x="2100" y="378"/>
                  </a:lnTo>
                  <a:lnTo>
                    <a:pt x="2058" y="330"/>
                  </a:lnTo>
                  <a:lnTo>
                    <a:pt x="2040" y="318"/>
                  </a:lnTo>
                  <a:lnTo>
                    <a:pt x="2028" y="300"/>
                  </a:lnTo>
                  <a:lnTo>
                    <a:pt x="2009" y="264"/>
                  </a:lnTo>
                  <a:lnTo>
                    <a:pt x="1991" y="234"/>
                  </a:lnTo>
                  <a:lnTo>
                    <a:pt x="1985" y="210"/>
                  </a:lnTo>
                  <a:lnTo>
                    <a:pt x="1973" y="192"/>
                  </a:lnTo>
                  <a:lnTo>
                    <a:pt x="1967" y="180"/>
                  </a:lnTo>
                  <a:lnTo>
                    <a:pt x="1949" y="174"/>
                  </a:lnTo>
                  <a:lnTo>
                    <a:pt x="1907" y="156"/>
                  </a:lnTo>
                  <a:lnTo>
                    <a:pt x="1860" y="138"/>
                  </a:lnTo>
                  <a:lnTo>
                    <a:pt x="1836" y="132"/>
                  </a:lnTo>
                  <a:lnTo>
                    <a:pt x="1824" y="132"/>
                  </a:lnTo>
                  <a:lnTo>
                    <a:pt x="1806" y="132"/>
                  </a:lnTo>
                  <a:lnTo>
                    <a:pt x="1800" y="138"/>
                  </a:lnTo>
                  <a:lnTo>
                    <a:pt x="1794" y="144"/>
                  </a:lnTo>
                  <a:lnTo>
                    <a:pt x="1842" y="156"/>
                  </a:lnTo>
                  <a:lnTo>
                    <a:pt x="1872" y="180"/>
                  </a:lnTo>
                  <a:lnTo>
                    <a:pt x="1889" y="204"/>
                  </a:lnTo>
                  <a:lnTo>
                    <a:pt x="1895" y="222"/>
                  </a:lnTo>
                  <a:lnTo>
                    <a:pt x="1889" y="240"/>
                  </a:lnTo>
                  <a:lnTo>
                    <a:pt x="1901" y="270"/>
                  </a:lnTo>
                  <a:lnTo>
                    <a:pt x="1919" y="318"/>
                  </a:lnTo>
                  <a:lnTo>
                    <a:pt x="1943" y="366"/>
                  </a:lnTo>
                  <a:lnTo>
                    <a:pt x="1991" y="480"/>
                  </a:lnTo>
                  <a:lnTo>
                    <a:pt x="2021" y="534"/>
                  </a:lnTo>
                  <a:lnTo>
                    <a:pt x="2040" y="582"/>
                  </a:lnTo>
                  <a:lnTo>
                    <a:pt x="2064" y="630"/>
                  </a:lnTo>
                  <a:lnTo>
                    <a:pt x="2076" y="666"/>
                  </a:lnTo>
                  <a:lnTo>
                    <a:pt x="2082" y="683"/>
                  </a:lnTo>
                  <a:lnTo>
                    <a:pt x="2070" y="695"/>
                  </a:lnTo>
                  <a:lnTo>
                    <a:pt x="2052" y="695"/>
                  </a:lnTo>
                  <a:lnTo>
                    <a:pt x="2021" y="695"/>
                  </a:lnTo>
                  <a:lnTo>
                    <a:pt x="1997" y="695"/>
                  </a:lnTo>
                  <a:lnTo>
                    <a:pt x="1973" y="689"/>
                  </a:lnTo>
                  <a:lnTo>
                    <a:pt x="1955" y="683"/>
                  </a:lnTo>
                  <a:lnTo>
                    <a:pt x="1949" y="683"/>
                  </a:lnTo>
                  <a:lnTo>
                    <a:pt x="1949" y="677"/>
                  </a:lnTo>
                  <a:lnTo>
                    <a:pt x="1943" y="672"/>
                  </a:lnTo>
                  <a:lnTo>
                    <a:pt x="1913" y="636"/>
                  </a:lnTo>
                  <a:lnTo>
                    <a:pt x="1806" y="324"/>
                  </a:lnTo>
                  <a:lnTo>
                    <a:pt x="1776" y="330"/>
                  </a:lnTo>
                  <a:lnTo>
                    <a:pt x="1746" y="330"/>
                  </a:lnTo>
                  <a:lnTo>
                    <a:pt x="1703" y="312"/>
                  </a:lnTo>
                  <a:lnTo>
                    <a:pt x="1673" y="288"/>
                  </a:lnTo>
                  <a:lnTo>
                    <a:pt x="1667" y="276"/>
                  </a:lnTo>
                  <a:lnTo>
                    <a:pt x="1655" y="270"/>
                  </a:lnTo>
                  <a:lnTo>
                    <a:pt x="1637" y="276"/>
                  </a:lnTo>
                  <a:lnTo>
                    <a:pt x="1631" y="288"/>
                  </a:lnTo>
                  <a:lnTo>
                    <a:pt x="1625" y="306"/>
                  </a:lnTo>
                  <a:lnTo>
                    <a:pt x="1625" y="312"/>
                  </a:lnTo>
                  <a:lnTo>
                    <a:pt x="1643" y="318"/>
                  </a:lnTo>
                  <a:lnTo>
                    <a:pt x="1655" y="336"/>
                  </a:lnTo>
                  <a:lnTo>
                    <a:pt x="1667" y="366"/>
                  </a:lnTo>
                  <a:lnTo>
                    <a:pt x="1673" y="402"/>
                  </a:lnTo>
                  <a:lnTo>
                    <a:pt x="1673" y="408"/>
                  </a:lnTo>
                  <a:lnTo>
                    <a:pt x="1673" y="414"/>
                  </a:lnTo>
                  <a:lnTo>
                    <a:pt x="1716" y="761"/>
                  </a:lnTo>
                  <a:lnTo>
                    <a:pt x="1716" y="773"/>
                  </a:lnTo>
                  <a:lnTo>
                    <a:pt x="1716" y="779"/>
                  </a:lnTo>
                  <a:lnTo>
                    <a:pt x="1709" y="773"/>
                  </a:lnTo>
                  <a:lnTo>
                    <a:pt x="1703" y="755"/>
                  </a:lnTo>
                  <a:lnTo>
                    <a:pt x="1697" y="749"/>
                  </a:lnTo>
                  <a:lnTo>
                    <a:pt x="1691" y="737"/>
                  </a:lnTo>
                  <a:lnTo>
                    <a:pt x="1679" y="713"/>
                  </a:lnTo>
                  <a:lnTo>
                    <a:pt x="1661" y="672"/>
                  </a:lnTo>
                  <a:lnTo>
                    <a:pt x="1643" y="630"/>
                  </a:lnTo>
                  <a:lnTo>
                    <a:pt x="1613" y="582"/>
                  </a:lnTo>
                  <a:lnTo>
                    <a:pt x="1589" y="540"/>
                  </a:lnTo>
                  <a:lnTo>
                    <a:pt x="1560" y="510"/>
                  </a:lnTo>
                  <a:lnTo>
                    <a:pt x="1536" y="492"/>
                  </a:lnTo>
                  <a:lnTo>
                    <a:pt x="1494" y="480"/>
                  </a:lnTo>
                  <a:lnTo>
                    <a:pt x="1446" y="480"/>
                  </a:lnTo>
                  <a:lnTo>
                    <a:pt x="1397" y="486"/>
                  </a:lnTo>
                  <a:lnTo>
                    <a:pt x="1349" y="498"/>
                  </a:lnTo>
                  <a:lnTo>
                    <a:pt x="1248" y="528"/>
                  </a:lnTo>
                  <a:lnTo>
                    <a:pt x="1158" y="570"/>
                  </a:lnTo>
                  <a:lnTo>
                    <a:pt x="1104" y="600"/>
                  </a:lnTo>
                  <a:lnTo>
                    <a:pt x="1037" y="624"/>
                  </a:lnTo>
                  <a:lnTo>
                    <a:pt x="996" y="630"/>
                  </a:lnTo>
                  <a:lnTo>
                    <a:pt x="948" y="630"/>
                  </a:lnTo>
                  <a:lnTo>
                    <a:pt x="900" y="618"/>
                  </a:lnTo>
                  <a:lnTo>
                    <a:pt x="840" y="588"/>
                  </a:lnTo>
                  <a:lnTo>
                    <a:pt x="714" y="534"/>
                  </a:lnTo>
                  <a:lnTo>
                    <a:pt x="582" y="474"/>
                  </a:lnTo>
                  <a:lnTo>
                    <a:pt x="443" y="408"/>
                  </a:lnTo>
                  <a:lnTo>
                    <a:pt x="318" y="348"/>
                  </a:lnTo>
                  <a:lnTo>
                    <a:pt x="198" y="288"/>
                  </a:lnTo>
                  <a:lnTo>
                    <a:pt x="149" y="264"/>
                  </a:lnTo>
                  <a:lnTo>
                    <a:pt x="102" y="240"/>
                  </a:lnTo>
                  <a:lnTo>
                    <a:pt x="0" y="187"/>
                  </a:lnTo>
                  <a:lnTo>
                    <a:pt x="0" y="460"/>
                  </a:lnTo>
                  <a:lnTo>
                    <a:pt x="36" y="474"/>
                  </a:lnTo>
                  <a:lnTo>
                    <a:pt x="149" y="516"/>
                  </a:lnTo>
                  <a:lnTo>
                    <a:pt x="216" y="540"/>
                  </a:lnTo>
                  <a:lnTo>
                    <a:pt x="288" y="570"/>
                  </a:lnTo>
                  <a:lnTo>
                    <a:pt x="348" y="594"/>
                  </a:lnTo>
                  <a:lnTo>
                    <a:pt x="396" y="618"/>
                  </a:lnTo>
                  <a:lnTo>
                    <a:pt x="432" y="636"/>
                  </a:lnTo>
                  <a:lnTo>
                    <a:pt x="461" y="654"/>
                  </a:lnTo>
                  <a:lnTo>
                    <a:pt x="504" y="672"/>
                  </a:lnTo>
                  <a:lnTo>
                    <a:pt x="588" y="707"/>
                  </a:lnTo>
                  <a:lnTo>
                    <a:pt x="684" y="743"/>
                  </a:lnTo>
                  <a:lnTo>
                    <a:pt x="725" y="755"/>
                  </a:lnTo>
                  <a:lnTo>
                    <a:pt x="761" y="767"/>
                  </a:lnTo>
                  <a:lnTo>
                    <a:pt x="828" y="779"/>
                  </a:lnTo>
                  <a:lnTo>
                    <a:pt x="894" y="785"/>
                  </a:lnTo>
                  <a:lnTo>
                    <a:pt x="966" y="791"/>
                  </a:lnTo>
                  <a:lnTo>
                    <a:pt x="1031" y="791"/>
                  </a:lnTo>
                  <a:lnTo>
                    <a:pt x="1092" y="785"/>
                  </a:lnTo>
                  <a:lnTo>
                    <a:pt x="1146" y="785"/>
                  </a:lnTo>
                  <a:lnTo>
                    <a:pt x="1176" y="779"/>
                  </a:lnTo>
                  <a:lnTo>
                    <a:pt x="1188" y="779"/>
                  </a:lnTo>
                  <a:lnTo>
                    <a:pt x="1236" y="785"/>
                  </a:lnTo>
                  <a:lnTo>
                    <a:pt x="1278" y="791"/>
                  </a:lnTo>
                  <a:lnTo>
                    <a:pt x="1307" y="803"/>
                  </a:lnTo>
                  <a:lnTo>
                    <a:pt x="1337" y="809"/>
                  </a:lnTo>
                  <a:lnTo>
                    <a:pt x="1379" y="827"/>
                  </a:lnTo>
                  <a:lnTo>
                    <a:pt x="1404" y="845"/>
                  </a:lnTo>
                  <a:lnTo>
                    <a:pt x="1416" y="863"/>
                  </a:lnTo>
                  <a:lnTo>
                    <a:pt x="1416" y="875"/>
                  </a:lnTo>
                  <a:lnTo>
                    <a:pt x="1416" y="881"/>
                  </a:lnTo>
                  <a:lnTo>
                    <a:pt x="1416" y="887"/>
                  </a:lnTo>
                  <a:lnTo>
                    <a:pt x="1410" y="887"/>
                  </a:lnTo>
                  <a:lnTo>
                    <a:pt x="1397" y="893"/>
                  </a:lnTo>
                  <a:lnTo>
                    <a:pt x="1379" y="905"/>
                  </a:lnTo>
                  <a:lnTo>
                    <a:pt x="1361" y="923"/>
                  </a:lnTo>
                  <a:lnTo>
                    <a:pt x="1355" y="941"/>
                  </a:lnTo>
                  <a:lnTo>
                    <a:pt x="1361" y="971"/>
                  </a:lnTo>
                  <a:lnTo>
                    <a:pt x="1367" y="989"/>
                  </a:lnTo>
                  <a:lnTo>
                    <a:pt x="1385" y="1007"/>
                  </a:lnTo>
                  <a:lnTo>
                    <a:pt x="1404" y="1025"/>
                  </a:lnTo>
                  <a:lnTo>
                    <a:pt x="1434" y="1049"/>
                  </a:lnTo>
                  <a:lnTo>
                    <a:pt x="1464" y="1067"/>
                  </a:lnTo>
                  <a:lnTo>
                    <a:pt x="1494" y="1085"/>
                  </a:lnTo>
                  <a:lnTo>
                    <a:pt x="1554" y="1091"/>
                  </a:lnTo>
                  <a:lnTo>
                    <a:pt x="1607" y="1085"/>
                  </a:lnTo>
                  <a:lnTo>
                    <a:pt x="1661" y="1067"/>
                  </a:lnTo>
                  <a:lnTo>
                    <a:pt x="1697" y="1043"/>
                  </a:lnTo>
                  <a:lnTo>
                    <a:pt x="1734" y="1019"/>
                  </a:lnTo>
                  <a:lnTo>
                    <a:pt x="1752" y="995"/>
                  </a:lnTo>
                  <a:lnTo>
                    <a:pt x="1758" y="989"/>
                  </a:lnTo>
                  <a:lnTo>
                    <a:pt x="1812" y="989"/>
                  </a:lnTo>
                  <a:lnTo>
                    <a:pt x="1860" y="983"/>
                  </a:lnTo>
                  <a:lnTo>
                    <a:pt x="1907" y="965"/>
                  </a:lnTo>
                  <a:lnTo>
                    <a:pt x="1943" y="941"/>
                  </a:lnTo>
                  <a:lnTo>
                    <a:pt x="1973" y="917"/>
                  </a:lnTo>
                  <a:lnTo>
                    <a:pt x="2003" y="899"/>
                  </a:lnTo>
                  <a:lnTo>
                    <a:pt x="2015" y="881"/>
                  </a:lnTo>
                  <a:lnTo>
                    <a:pt x="2021" y="875"/>
                  </a:lnTo>
                  <a:lnTo>
                    <a:pt x="2201" y="899"/>
                  </a:lnTo>
                  <a:lnTo>
                    <a:pt x="2243" y="905"/>
                  </a:lnTo>
                  <a:lnTo>
                    <a:pt x="2273" y="899"/>
                  </a:lnTo>
                  <a:lnTo>
                    <a:pt x="2327" y="887"/>
                  </a:lnTo>
                  <a:lnTo>
                    <a:pt x="2364" y="863"/>
                  </a:lnTo>
                  <a:lnTo>
                    <a:pt x="2388" y="827"/>
                  </a:lnTo>
                  <a:lnTo>
                    <a:pt x="2400" y="797"/>
                  </a:lnTo>
                  <a:lnTo>
                    <a:pt x="2400" y="767"/>
                  </a:lnTo>
                  <a:lnTo>
                    <a:pt x="2400" y="743"/>
                  </a:lnTo>
                  <a:lnTo>
                    <a:pt x="2400" y="737"/>
                  </a:lnTo>
                  <a:lnTo>
                    <a:pt x="2418" y="737"/>
                  </a:lnTo>
                  <a:lnTo>
                    <a:pt x="2436" y="731"/>
                  </a:lnTo>
                  <a:lnTo>
                    <a:pt x="2471" y="701"/>
                  </a:lnTo>
                  <a:lnTo>
                    <a:pt x="2513" y="660"/>
                  </a:lnTo>
                  <a:lnTo>
                    <a:pt x="2555" y="606"/>
                  </a:lnTo>
                  <a:lnTo>
                    <a:pt x="2591" y="552"/>
                  </a:lnTo>
                  <a:lnTo>
                    <a:pt x="2621" y="504"/>
                  </a:lnTo>
                  <a:lnTo>
                    <a:pt x="2639" y="468"/>
                  </a:lnTo>
                  <a:lnTo>
                    <a:pt x="2646" y="462"/>
                  </a:lnTo>
                  <a:lnTo>
                    <a:pt x="2646" y="456"/>
                  </a:lnTo>
                  <a:lnTo>
                    <a:pt x="2693" y="374"/>
                  </a:lnTo>
                  <a:lnTo>
                    <a:pt x="2723" y="299"/>
                  </a:lnTo>
                  <a:close/>
                </a:path>
              </a:pathLst>
            </a:custGeom>
            <a:solidFill>
              <a:schemeClr val="bg1"/>
            </a:solidFill>
            <a:ln>
              <a:noFill/>
            </a:ln>
            <a:extLst>
              <a:ext uri="{91240B29-F687-4F45-9708-019B960494DF}">
                <a14:hiddenLine xmlns:a14="http://schemas.microsoft.com/office/drawing/2010/main" w="9525">
                  <a:solidFill>
                    <a:schemeClr val="tx1"/>
                  </a:solidFill>
                  <a:round/>
                  <a:headEnd/>
                  <a:tailEnd/>
                </a14:hiddenLine>
              </a:ext>
            </a:extLst>
          </p:spPr>
          <p:txBody>
            <a:bodyPr/>
            <a:lstStyle/>
            <a:p>
              <a:pPr eaLnBrk="0" fontAlgn="base" hangingPunct="0">
                <a:spcBef>
                  <a:spcPct val="0"/>
                </a:spcBef>
                <a:spcAft>
                  <a:spcPct val="0"/>
                </a:spcAft>
              </a:pPr>
              <a:endParaRPr lang="sr-Cyrl-RS" smtClean="0">
                <a:solidFill>
                  <a:srgbClr val="000000"/>
                </a:solidFill>
              </a:endParaRPr>
            </a:p>
          </p:txBody>
        </p:sp>
      </p:grpSp>
      <p:sp>
        <p:nvSpPr>
          <p:cNvPr id="51218" name="Rectangle 18"/>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51219" name="Rectangle 19"/>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fontAlgn="base">
              <a:spcBef>
                <a:spcPct val="0"/>
              </a:spcBef>
              <a:spcAft>
                <a:spcPct val="0"/>
              </a:spcAft>
              <a:defRPr/>
            </a:pPr>
            <a:endParaRPr lang="en-US">
              <a:solidFill>
                <a:srgbClr val="000000"/>
              </a:solidFill>
            </a:endParaRPr>
          </a:p>
        </p:txBody>
      </p:sp>
      <p:sp>
        <p:nvSpPr>
          <p:cNvPr id="51220" name="Rectangle 20"/>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smtClean="0"/>
            </a:lvl1pPr>
          </a:lstStyle>
          <a:p>
            <a:pPr fontAlgn="base">
              <a:spcBef>
                <a:spcPct val="0"/>
              </a:spcBef>
              <a:spcAft>
                <a:spcPct val="0"/>
              </a:spcAft>
              <a:defRPr/>
            </a:pPr>
            <a:endParaRPr lang="en-US">
              <a:solidFill>
                <a:srgbClr val="000000"/>
              </a:solidFill>
            </a:endParaRPr>
          </a:p>
        </p:txBody>
      </p:sp>
      <p:sp>
        <p:nvSpPr>
          <p:cNvPr id="51221" name="Rectangle 21"/>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fontAlgn="base">
              <a:spcBef>
                <a:spcPct val="0"/>
              </a:spcBef>
              <a:spcAft>
                <a:spcPct val="0"/>
              </a:spcAft>
              <a:defRPr/>
            </a:pPr>
            <a:fld id="{3AA5B434-C1BA-46E7-9736-4CB35A9BD000}" type="slidenum">
              <a:rPr lang="en-US">
                <a:solidFill>
                  <a:srgbClr val="000000"/>
                </a:solidFill>
              </a:rPr>
              <a:pPr fontAlgn="base">
                <a:spcBef>
                  <a:spcPct val="0"/>
                </a:spcBef>
                <a:spcAft>
                  <a:spcPct val="0"/>
                </a:spcAft>
                <a:defRPr/>
              </a:pPr>
              <a:t>‹#›</a:t>
            </a:fld>
            <a:endParaRPr lang="en-US">
              <a:solidFill>
                <a:srgbClr val="000000"/>
              </a:solidFill>
            </a:endParaRPr>
          </a:p>
        </p:txBody>
      </p:sp>
      <p:sp>
        <p:nvSpPr>
          <p:cNvPr id="51222" name="Rectangle 22"/>
          <p:cNvSpPr>
            <a:spLocks noGrp="1" noChangeArrowheads="1"/>
          </p:cNvSpPr>
          <p:nvPr>
            <p:ph type="body" idx="1"/>
          </p:nvPr>
        </p:nvSpPr>
        <p:spPr bwMode="auto">
          <a:xfrm>
            <a:off x="457200" y="1600200"/>
            <a:ext cx="82296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994114286"/>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FFFFFF"/>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FFFFFF"/>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FFFFFF"/>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FFFFFF"/>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FFFFFF"/>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FFFFFF"/>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FFFFFF"/>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FFFFFF"/>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FFFFFF"/>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Char char="•"/>
        <a:defRPr sz="3200">
          <a:solidFill>
            <a:schemeClr val="tx1"/>
          </a:solidFill>
          <a:effectLst>
            <a:outerShdw blurRad="38100" dist="38100" dir="2700000" algn="tl">
              <a:srgbClr val="FFFFFF"/>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FFFFFF"/>
            </a:outerShdw>
          </a:effectLst>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FFFFFF"/>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FFFFFF"/>
            </a:outerShdw>
          </a:effectLst>
          <a:latin typeface="+mn-lt"/>
        </a:defRPr>
      </a:lvl4pPr>
      <a:lvl5pPr marL="2057400" indent="-228600" algn="l" rtl="0" eaLnBrk="0" fontAlgn="base" hangingPunct="0">
        <a:spcBef>
          <a:spcPct val="20000"/>
        </a:spcBef>
        <a:spcAft>
          <a:spcPct val="0"/>
        </a:spcAft>
        <a:buClr>
          <a:schemeClr val="folHlink"/>
        </a:buClr>
        <a:buChar char="•"/>
        <a:defRPr sz="2000">
          <a:solidFill>
            <a:schemeClr val="tx1"/>
          </a:solidFill>
          <a:effectLst>
            <a:outerShdw blurRad="38100" dist="38100" dir="2700000" algn="tl">
              <a:srgbClr val="FFFFFF"/>
            </a:outerShdw>
          </a:effectLst>
          <a:latin typeface="+mn-lt"/>
        </a:defRPr>
      </a:lvl5pPr>
      <a:lvl6pPr marL="25146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FFFFFF"/>
            </a:outerShdw>
          </a:effectLst>
          <a:latin typeface="+mn-lt"/>
        </a:defRPr>
      </a:lvl6pPr>
      <a:lvl7pPr marL="29718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FFFFFF"/>
            </a:outerShdw>
          </a:effectLst>
          <a:latin typeface="+mn-lt"/>
        </a:defRPr>
      </a:lvl7pPr>
      <a:lvl8pPr marL="34290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FFFFFF"/>
            </a:outerShdw>
          </a:effectLst>
          <a:latin typeface="+mn-lt"/>
        </a:defRPr>
      </a:lvl8pPr>
      <a:lvl9pPr marL="38862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FFFFFF"/>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80000"/>
                <a:satMod val="400000"/>
              </a:schemeClr>
            </a:gs>
            <a:gs pos="25000">
              <a:schemeClr val="bg2">
                <a:tint val="83000"/>
                <a:satMod val="320000"/>
              </a:schemeClr>
            </a:gs>
            <a:gs pos="100000">
              <a:schemeClr val="bg2">
                <a:shade val="15000"/>
                <a:satMod val="320000"/>
              </a:schemeClr>
            </a:gs>
          </a:gsLst>
          <a:path path="circle">
            <a:fillToRect l="10000" t="110000" r="10000" b="100000"/>
          </a:path>
          <a:tileRect/>
        </a:grad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A1A89D8-954B-48C1-A184-2C97A83E4AAF}" type="datetimeFigureOut">
              <a:rPr lang="en-US" smtClean="0">
                <a:solidFill>
                  <a:srgbClr val="424456">
                    <a:shade val="90000"/>
                  </a:srgbClr>
                </a:solidFill>
              </a:rPr>
              <a:pPr/>
              <a:t>9/13/2023</a:t>
            </a:fld>
            <a:endParaRPr lang="en-US">
              <a:solidFill>
                <a:srgbClr val="424456">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solidFill>
                <a:srgbClr val="424456">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385FFAD-9C3B-4E4B-8F52-31608BD336BC}" type="slidenum">
              <a:rPr lang="en-US" smtClean="0">
                <a:solidFill>
                  <a:srgbClr val="424456">
                    <a:shade val="90000"/>
                  </a:srgbClr>
                </a:solidFill>
              </a:rPr>
              <a:pPr/>
              <a:t>‹#›</a:t>
            </a:fld>
            <a:endParaRPr lang="en-US">
              <a:solidFill>
                <a:srgbClr val="424456">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grpSp>
    </p:spTree>
    <p:extLst>
      <p:ext uri="{BB962C8B-B14F-4D97-AF65-F5344CB8AC3E}">
        <p14:creationId xmlns:p14="http://schemas.microsoft.com/office/powerpoint/2010/main" val="1920138748"/>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2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1.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49.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 descr="20060921-perje"/>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0" y="0"/>
            <a:ext cx="9324975"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le 1"/>
          <p:cNvSpPr>
            <a:spLocks noGrp="1"/>
          </p:cNvSpPr>
          <p:nvPr>
            <p:ph type="title"/>
          </p:nvPr>
        </p:nvSpPr>
        <p:spPr>
          <a:xfrm>
            <a:off x="395288" y="1484313"/>
            <a:ext cx="8229600" cy="1143000"/>
          </a:xfrm>
        </p:spPr>
        <p:txBody>
          <a:bodyPr/>
          <a:lstStyle/>
          <a:p>
            <a:pPr eaLnBrk="1" hangingPunct="1">
              <a:defRPr/>
            </a:pPr>
            <a:r>
              <a:rPr lang="sr-Cyrl-RS" dirty="0" smtClean="0">
                <a:solidFill>
                  <a:srgbClr val="F8F8F8"/>
                </a:solidFill>
              </a:rPr>
              <a:t>ВУЛНЕРАБИЛНЕ ГРУПЕ</a:t>
            </a:r>
            <a:endParaRPr lang="en-US" dirty="0" smtClean="0">
              <a:solidFill>
                <a:srgbClr val="F8F8F8"/>
              </a:solidFill>
            </a:endParaRPr>
          </a:p>
        </p:txBody>
      </p:sp>
    </p:spTree>
    <p:extLst>
      <p:ext uri="{BB962C8B-B14F-4D97-AF65-F5344CB8AC3E}">
        <p14:creationId xmlns:p14="http://schemas.microsoft.com/office/powerpoint/2010/main" val="2177245730"/>
      </p:ext>
    </p:extLst>
  </p:cSld>
  <p:clrMapOvr>
    <a:masterClrMapping/>
  </p:clrMapOvr>
  <mc:AlternateContent xmlns:mc="http://schemas.openxmlformats.org/markup-compatibility/2006" xmlns:p14="http://schemas.microsoft.com/office/powerpoint/2010/main">
    <mc:Choice Requires="p14">
      <p:transition spd="slow" p14:dur="2000" advTm="14589"/>
    </mc:Choice>
    <mc:Fallback xmlns="">
      <p:transition spd="slow" advTm="14589"/>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85786" y="2000240"/>
            <a:ext cx="7715304" cy="430887"/>
          </a:xfrm>
          <a:prstGeom prst="rect">
            <a:avLst/>
          </a:prstGeom>
          <a:noFill/>
        </p:spPr>
        <p:txBody>
          <a:bodyPr wrap="square" rtlCol="0">
            <a:spAutoFit/>
          </a:bodyPr>
          <a:lstStyle/>
          <a:p>
            <a:pPr marL="457200" indent="-457200" algn="just">
              <a:buClr>
                <a:schemeClr val="accent3">
                  <a:lumMod val="60000"/>
                  <a:lumOff val="40000"/>
                </a:schemeClr>
              </a:buClr>
              <a:buFont typeface="Wingdings" pitchFamily="2" charset="2"/>
              <a:buChar char="Ø"/>
            </a:pPr>
            <a:endParaRPr lang="en-US" sz="2200">
              <a:latin typeface="Times New Roman" pitchFamily="18" charset="0"/>
              <a:cs typeface="Times New Roman" pitchFamily="18" charset="0"/>
            </a:endParaRPr>
          </a:p>
        </p:txBody>
      </p:sp>
      <p:pic>
        <p:nvPicPr>
          <p:cNvPr id="6"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428728" y="2285992"/>
            <a:ext cx="7000924" cy="369332"/>
          </a:xfrm>
          <a:prstGeom prst="rect">
            <a:avLst/>
          </a:prstGeom>
          <a:noFill/>
        </p:spPr>
        <p:txBody>
          <a:bodyPr wrap="square" rtlCol="0">
            <a:spAutoFit/>
          </a:bodyPr>
          <a:lstStyle/>
          <a:p>
            <a:endParaRPr lang="en-US"/>
          </a:p>
        </p:txBody>
      </p:sp>
      <p:sp>
        <p:nvSpPr>
          <p:cNvPr id="8" name="TextBox 7"/>
          <p:cNvSpPr txBox="1"/>
          <p:nvPr/>
        </p:nvSpPr>
        <p:spPr>
          <a:xfrm>
            <a:off x="971600" y="909881"/>
            <a:ext cx="7074072" cy="430887"/>
          </a:xfrm>
          <a:prstGeom prst="rect">
            <a:avLst/>
          </a:prstGeom>
          <a:noFill/>
        </p:spPr>
        <p:txBody>
          <a:bodyPr wrap="square" rtlCol="0">
            <a:spAutoFit/>
          </a:bodyPr>
          <a:lstStyle/>
          <a:p>
            <a:r>
              <a:rPr lang="sr-Cyrl-RS" sz="2200" b="1" dirty="0">
                <a:latin typeface="Times New Roman" pitchFamily="18" charset="0"/>
                <a:cs typeface="Times New Roman" pitchFamily="18" charset="0"/>
              </a:rPr>
              <a:t>Здравствена заштита жена у репродуктивном периоду</a:t>
            </a:r>
          </a:p>
        </p:txBody>
      </p:sp>
      <p:sp>
        <p:nvSpPr>
          <p:cNvPr id="10" name="Rounded Rectangle 9"/>
          <p:cNvSpPr/>
          <p:nvPr/>
        </p:nvSpPr>
        <p:spPr>
          <a:xfrm>
            <a:off x="838200" y="909880"/>
            <a:ext cx="7207472" cy="502895"/>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3" name="TextBox 12"/>
          <p:cNvSpPr txBox="1"/>
          <p:nvPr/>
        </p:nvSpPr>
        <p:spPr>
          <a:xfrm>
            <a:off x="392877" y="2009950"/>
            <a:ext cx="8072494" cy="3139321"/>
          </a:xfrm>
          <a:prstGeom prst="rect">
            <a:avLst/>
          </a:prstGeom>
          <a:noFill/>
        </p:spPr>
        <p:txBody>
          <a:bodyPr wrap="square" rtlCol="0">
            <a:spAutoFit/>
          </a:bodyPr>
          <a:lstStyle/>
          <a:p>
            <a:pPr marL="342900" indent="-342900" algn="just">
              <a:buClr>
                <a:schemeClr val="accent3">
                  <a:lumMod val="60000"/>
                  <a:lumOff val="40000"/>
                </a:schemeClr>
              </a:buClr>
              <a:buFont typeface="Wingdings" pitchFamily="2" charset="2"/>
              <a:buChar char="Ø"/>
            </a:pPr>
            <a:r>
              <a:rPr lang="sr-Cyrl-RS" sz="2200" dirty="0">
                <a:latin typeface="Times New Roman" pitchFamily="18" charset="0"/>
                <a:cs typeface="Times New Roman" pitchFamily="18" charset="0"/>
              </a:rPr>
              <a:t>Здравствене услуге женама у вези са репродуктивним здрављем пружају специјалисти гинекологије и акушерства.</a:t>
            </a:r>
          </a:p>
          <a:p>
            <a:pPr marL="342900" indent="-342900" algn="just">
              <a:buClr>
                <a:schemeClr val="accent3">
                  <a:lumMod val="60000"/>
                  <a:lumOff val="40000"/>
                </a:schemeClr>
              </a:buClr>
              <a:buFont typeface="Wingdings" pitchFamily="2" charset="2"/>
              <a:buChar char="Ø"/>
            </a:pPr>
            <a:endParaRPr lang="sr-Cyrl-RS" sz="2200" dirty="0">
              <a:latin typeface="Times New Roman" pitchFamily="18" charset="0"/>
              <a:cs typeface="Times New Roman" pitchFamily="18" charset="0"/>
            </a:endParaRPr>
          </a:p>
          <a:p>
            <a:pPr marL="342900" indent="-342900" algn="just">
              <a:buClr>
                <a:schemeClr val="accent3">
                  <a:lumMod val="60000"/>
                  <a:lumOff val="40000"/>
                </a:schemeClr>
              </a:buClr>
              <a:buFont typeface="Wingdings" pitchFamily="2" charset="2"/>
              <a:buChar char="Ø"/>
            </a:pPr>
            <a:r>
              <a:rPr lang="sr-Cyrl-RS" sz="2200" dirty="0">
                <a:latin typeface="Times New Roman" pitchFamily="18" charset="0"/>
                <a:cs typeface="Times New Roman" pitchFamily="18" charset="0"/>
              </a:rPr>
              <a:t>Правилником о ближим условима за обављање здравствене делатности у здравственим установама и другим областима здравствене службе прописано је да здравствену заштиту жена на примарном нивоу обезбеђује један докрор медицине специјалиста гинекологије и акушерства и једна гинеколошко – акушерска сестра на 6 500 жена старости преко 15 година</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2185497284"/>
      </p:ext>
    </p:extLst>
  </p:cSld>
  <p:clrMapOvr>
    <a:masterClrMapping/>
  </p:clrMapOvr>
  <mc:AlternateContent xmlns:mc="http://schemas.openxmlformats.org/markup-compatibility/2006" xmlns:p14="http://schemas.microsoft.com/office/powerpoint/2010/main">
    <mc:Choice Requires="p14">
      <p:transition spd="slow" p14:dur="2000" advTm="32100"/>
    </mc:Choice>
    <mc:Fallback xmlns="">
      <p:transition spd="slow" advTm="321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 descr="C:\Documents and Settings\Darko\Desktop\300px-FemaleSign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86356" y="1352957"/>
            <a:ext cx="7530060" cy="4524315"/>
          </a:xfrm>
          <a:prstGeom prst="rect">
            <a:avLst/>
          </a:prstGeom>
          <a:noFill/>
        </p:spPr>
        <p:txBody>
          <a:bodyPr wrap="square" rtlCol="0">
            <a:spAutoFit/>
          </a:bodyPr>
          <a:lstStyle/>
          <a:p>
            <a:pPr algn="just">
              <a:buClr>
                <a:schemeClr val="accent3">
                  <a:lumMod val="60000"/>
                  <a:lumOff val="40000"/>
                </a:schemeClr>
              </a:buClr>
              <a:buFont typeface="Wingdings" pitchFamily="2" charset="2"/>
              <a:buChar char="Ø"/>
            </a:pPr>
            <a:r>
              <a:rPr lang="en-US" sz="2200" b="1" dirty="0" smtClean="0">
                <a:latin typeface="Times New Roman" pitchFamily="18" charset="0"/>
                <a:cs typeface="Times New Roman" pitchFamily="18" charset="0"/>
              </a:rPr>
              <a:t>  </a:t>
            </a:r>
            <a:r>
              <a:rPr lang="sr-Cyrl-RS" sz="2200" b="1" dirty="0">
                <a:latin typeface="Times New Roman" pitchFamily="18" charset="0"/>
                <a:cs typeface="Times New Roman" pitchFamily="18" charset="0"/>
              </a:rPr>
              <a:t>Општи циљ - очување и унапређење здравља жена у периоду репродукције</a:t>
            </a:r>
          </a:p>
          <a:p>
            <a:pPr algn="just">
              <a:buClr>
                <a:schemeClr val="accent3">
                  <a:lumMod val="60000"/>
                  <a:lumOff val="40000"/>
                </a:schemeClr>
              </a:buClr>
              <a:buFont typeface="Wingdings" pitchFamily="2" charset="2"/>
              <a:buChar char="Ø"/>
            </a:pPr>
            <a:endParaRPr lang="sr-Cyrl-RS" sz="2200" b="1"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Ø"/>
            </a:pPr>
            <a:r>
              <a:rPr lang="sr-Cyrl-RS" sz="2200" b="1" dirty="0">
                <a:latin typeface="Times New Roman" pitchFamily="18" charset="0"/>
                <a:cs typeface="Times New Roman" pitchFamily="18" charset="0"/>
              </a:rPr>
              <a:t>Специфични циљеви:</a:t>
            </a:r>
          </a:p>
          <a:p>
            <a:pPr algn="just">
              <a:buClr>
                <a:schemeClr val="accent3">
                  <a:lumMod val="60000"/>
                  <a:lumOff val="40000"/>
                </a:schemeClr>
              </a:buClr>
              <a:buFont typeface="Wingdings" pitchFamily="2" charset="2"/>
              <a:buChar char="Ø"/>
            </a:pPr>
            <a:endParaRPr lang="sr-Cyrl-RS" sz="2200" b="1"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Ø"/>
            </a:pPr>
            <a:r>
              <a:rPr lang="sr-Cyrl-RS" sz="2200" b="1" dirty="0">
                <a:latin typeface="Times New Roman" pitchFamily="18" charset="0"/>
                <a:cs typeface="Times New Roman" pitchFamily="18" charset="0"/>
              </a:rPr>
              <a:t>Очување и унапређење здравља жена пре трудноће</a:t>
            </a:r>
          </a:p>
          <a:p>
            <a:pPr algn="just">
              <a:buClr>
                <a:schemeClr val="accent3">
                  <a:lumMod val="60000"/>
                  <a:lumOff val="40000"/>
                </a:schemeClr>
              </a:buClr>
              <a:buFont typeface="Wingdings" pitchFamily="2" charset="2"/>
              <a:buChar char="Ø"/>
            </a:pPr>
            <a:endParaRPr lang="sr-Cyrl-RS" sz="2200" b="1"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Ø"/>
            </a:pPr>
            <a:r>
              <a:rPr lang="sr-Cyrl-RS" sz="2200" b="1" dirty="0">
                <a:latin typeface="Times New Roman" pitchFamily="18" charset="0"/>
                <a:cs typeface="Times New Roman" pitchFamily="18" charset="0"/>
              </a:rPr>
              <a:t>Очување и унапређење здравља жена у току трудноће</a:t>
            </a:r>
          </a:p>
          <a:p>
            <a:pPr algn="just">
              <a:buClr>
                <a:schemeClr val="accent3">
                  <a:lumMod val="60000"/>
                  <a:lumOff val="40000"/>
                </a:schemeClr>
              </a:buClr>
              <a:buFont typeface="Wingdings" pitchFamily="2" charset="2"/>
              <a:buChar char="Ø"/>
            </a:pPr>
            <a:endParaRPr lang="sr-Cyrl-RS" sz="2200" b="1"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Ø"/>
            </a:pPr>
            <a:r>
              <a:rPr lang="sr-Cyrl-RS" sz="2200" b="1" dirty="0">
                <a:latin typeface="Times New Roman" pitchFamily="18" charset="0"/>
                <a:cs typeface="Times New Roman" pitchFamily="18" charset="0"/>
              </a:rPr>
              <a:t>Обезбеђивање одговарајуће здравствене заштите и најбољих услова за порођај и рођење детета</a:t>
            </a:r>
          </a:p>
          <a:p>
            <a:pPr algn="just">
              <a:buClr>
                <a:schemeClr val="accent3">
                  <a:lumMod val="60000"/>
                  <a:lumOff val="40000"/>
                </a:schemeClr>
              </a:buClr>
              <a:buFont typeface="Wingdings" pitchFamily="2" charset="2"/>
              <a:buChar char="Ø"/>
            </a:pPr>
            <a:endParaRPr lang="sr-Cyrl-RS" sz="2200" b="1"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Ø"/>
            </a:pPr>
            <a:r>
              <a:rPr lang="sr-Cyrl-RS" sz="2200" b="1" dirty="0">
                <a:latin typeface="Times New Roman" pitchFamily="18" charset="0"/>
                <a:cs typeface="Times New Roman" pitchFamily="18" charset="0"/>
              </a:rPr>
              <a:t>Очување и унапређење здравља жена после порођаја</a:t>
            </a:r>
            <a:endParaRPr lang="en-US" sz="22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301495606"/>
      </p:ext>
    </p:extLst>
  </p:cSld>
  <p:clrMapOvr>
    <a:masterClrMapping/>
  </p:clrMapOvr>
  <mc:AlternateContent xmlns:mc="http://schemas.openxmlformats.org/markup-compatibility/2006" xmlns:p14="http://schemas.microsoft.com/office/powerpoint/2010/main">
    <mc:Choice Requires="p14">
      <p:transition spd="slow" p14:dur="2000" advTm="32743"/>
    </mc:Choice>
    <mc:Fallback xmlns="">
      <p:transition spd="slow" advTm="32743"/>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 descr="C:\Documents and Settings\Darko\Desktop\300px-FemaleSign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8" name="Rectangle 7"/>
          <p:cNvSpPr/>
          <p:nvPr/>
        </p:nvSpPr>
        <p:spPr>
          <a:xfrm>
            <a:off x="1714480" y="571480"/>
            <a:ext cx="4572000" cy="430887"/>
          </a:xfrm>
          <a:prstGeom prst="rect">
            <a:avLst/>
          </a:prstGeom>
        </p:spPr>
        <p:txBody>
          <a:bodyPr>
            <a:spAutoFit/>
          </a:bodyPr>
          <a:lstStyle/>
          <a:p>
            <a:pPr algn="ctr"/>
            <a:r>
              <a:rPr lang="sr-Latn-RS" sz="2200" smtClean="0">
                <a:latin typeface="Times New Roman" pitchFamily="18" charset="0"/>
                <a:cs typeface="Times New Roman" pitchFamily="18" charset="0"/>
              </a:rPr>
              <a:t>    </a:t>
            </a:r>
            <a:endParaRPr lang="en-US" sz="2200">
              <a:latin typeface="Times New Roman" pitchFamily="18" charset="0"/>
              <a:cs typeface="Times New Roman" pitchFamily="18" charset="0"/>
            </a:endParaRPr>
          </a:p>
        </p:txBody>
      </p:sp>
      <p:sp>
        <p:nvSpPr>
          <p:cNvPr id="11" name="TextBox 10"/>
          <p:cNvSpPr txBox="1"/>
          <p:nvPr/>
        </p:nvSpPr>
        <p:spPr>
          <a:xfrm>
            <a:off x="642910" y="1214422"/>
            <a:ext cx="7572428" cy="3785652"/>
          </a:xfrm>
          <a:prstGeom prst="rect">
            <a:avLst/>
          </a:prstGeom>
          <a:noFill/>
        </p:spPr>
        <p:txBody>
          <a:bodyPr wrap="square" rtlCol="0">
            <a:spAutoFit/>
          </a:bodyPr>
          <a:lstStyle/>
          <a:p>
            <a:pPr algn="just"/>
            <a:r>
              <a:rPr lang="sr-Cyrl-RS" sz="2400" dirty="0">
                <a:latin typeface="Times New Roman" pitchFamily="18" charset="0"/>
                <a:cs typeface="Times New Roman" pitchFamily="18" charset="0"/>
              </a:rPr>
              <a:t>Хронолошки посматрано, здравствена заштита жена у репродуктивном периоду групише се на:</a:t>
            </a:r>
          </a:p>
          <a:p>
            <a:pPr algn="just"/>
            <a:endParaRPr lang="sr-Cyrl-RS" sz="2400" dirty="0">
              <a:latin typeface="Times New Roman" pitchFamily="18" charset="0"/>
              <a:cs typeface="Times New Roman" pitchFamily="18" charset="0"/>
            </a:endParaRPr>
          </a:p>
          <a:p>
            <a:pPr algn="just"/>
            <a:endParaRPr lang="sr-Cyrl-RS" sz="2400" dirty="0">
              <a:latin typeface="Times New Roman" pitchFamily="18" charset="0"/>
              <a:cs typeface="Times New Roman" pitchFamily="18" charset="0"/>
            </a:endParaRPr>
          </a:p>
          <a:p>
            <a:pPr algn="just"/>
            <a:endParaRPr lang="sr-Cyrl-RS" sz="2400" dirty="0">
              <a:latin typeface="Times New Roman" pitchFamily="18" charset="0"/>
              <a:cs typeface="Times New Roman" pitchFamily="18" charset="0"/>
            </a:endParaRPr>
          </a:p>
          <a:p>
            <a:pPr marL="342900" indent="-342900" algn="just">
              <a:buFont typeface="Wingdings" pitchFamily="2" charset="2"/>
              <a:buChar char="q"/>
            </a:pPr>
            <a:r>
              <a:rPr lang="sr-Cyrl-RS" sz="2400" dirty="0">
                <a:latin typeface="Times New Roman" pitchFamily="18" charset="0"/>
                <a:cs typeface="Times New Roman" pitchFamily="18" charset="0"/>
              </a:rPr>
              <a:t>Пренаталну здравствену заштиту </a:t>
            </a:r>
          </a:p>
          <a:p>
            <a:pPr marL="342900" indent="-342900" algn="just">
              <a:buFont typeface="Wingdings" pitchFamily="2" charset="2"/>
              <a:buChar char="q"/>
            </a:pPr>
            <a:endParaRPr lang="sr-Cyrl-RS" sz="2400" dirty="0">
              <a:latin typeface="Times New Roman" pitchFamily="18" charset="0"/>
              <a:cs typeface="Times New Roman" pitchFamily="18" charset="0"/>
            </a:endParaRPr>
          </a:p>
          <a:p>
            <a:pPr marL="342900" indent="-342900" algn="just">
              <a:buFont typeface="Wingdings" pitchFamily="2" charset="2"/>
              <a:buChar char="q"/>
            </a:pPr>
            <a:r>
              <a:rPr lang="sr-Cyrl-RS" sz="2400" dirty="0">
                <a:latin typeface="Times New Roman" pitchFamily="18" charset="0"/>
                <a:cs typeface="Times New Roman" pitchFamily="18" charset="0"/>
              </a:rPr>
              <a:t>Перинаталну здравствену заштиту</a:t>
            </a:r>
          </a:p>
          <a:p>
            <a:pPr marL="342900" indent="-342900" algn="just">
              <a:buFont typeface="Wingdings" pitchFamily="2" charset="2"/>
              <a:buChar char="q"/>
            </a:pPr>
            <a:endParaRPr lang="sr-Cyrl-RS" sz="2400" dirty="0">
              <a:latin typeface="Times New Roman" pitchFamily="18" charset="0"/>
              <a:cs typeface="Times New Roman" pitchFamily="18" charset="0"/>
            </a:endParaRPr>
          </a:p>
          <a:p>
            <a:pPr marL="342900" indent="-342900" algn="just">
              <a:buFont typeface="Wingdings" pitchFamily="2" charset="2"/>
              <a:buChar char="q"/>
            </a:pPr>
            <a:r>
              <a:rPr lang="sr-Cyrl-RS" sz="2400" dirty="0">
                <a:latin typeface="Times New Roman" pitchFamily="18" charset="0"/>
                <a:cs typeface="Times New Roman" pitchFamily="18" charset="0"/>
              </a:rPr>
              <a:t>Постпарталну здравствену заштиту</a:t>
            </a:r>
            <a:endParaRPr lang="en-US" sz="2400" dirty="0">
              <a:latin typeface="Times New Roman" pitchFamily="18" charset="0"/>
              <a:cs typeface="Times New Roman" pitchFamily="18" charset="0"/>
            </a:endParaRPr>
          </a:p>
        </p:txBody>
      </p:sp>
      <p:pic>
        <p:nvPicPr>
          <p:cNvPr id="5" name="Picture 4" descr="10647093_1189760817731164_5691351650269561835_n.jpg"/>
          <p:cNvPicPr>
            <a:picLocks noChangeAspect="1"/>
          </p:cNvPicPr>
          <p:nvPr/>
        </p:nvPicPr>
        <p:blipFill>
          <a:blip r:embed="rId3" cstate="print"/>
          <a:stretch>
            <a:fillRect/>
          </a:stretch>
        </p:blipFill>
        <p:spPr>
          <a:xfrm>
            <a:off x="6143636" y="2019647"/>
            <a:ext cx="2571750" cy="38576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02410459"/>
      </p:ext>
    </p:extLst>
  </p:cSld>
  <p:clrMapOvr>
    <a:masterClrMapping/>
  </p:clrMapOvr>
  <mc:AlternateContent xmlns:mc="http://schemas.openxmlformats.org/markup-compatibility/2006" xmlns:p14="http://schemas.microsoft.com/office/powerpoint/2010/main">
    <mc:Choice Requires="p14">
      <p:transition spd="slow" p14:dur="2000" advTm="13932"/>
    </mc:Choice>
    <mc:Fallback xmlns="">
      <p:transition spd="slow" advTm="13932"/>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619672" y="908720"/>
            <a:ext cx="4896544" cy="520016"/>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sz="2400" b="1" dirty="0" smtClean="0">
                <a:latin typeface="Times New Roman" pitchFamily="18" charset="0"/>
                <a:cs typeface="Times New Roman" pitchFamily="18" charset="0"/>
              </a:rPr>
              <a:t>Пренатална здравствена заштита</a:t>
            </a:r>
            <a:endParaRPr lang="en-US" sz="2400" b="1" dirty="0">
              <a:latin typeface="Times New Roman" pitchFamily="18" charset="0"/>
              <a:cs typeface="Times New Roman" pitchFamily="18" charset="0"/>
            </a:endParaRPr>
          </a:p>
        </p:txBody>
      </p:sp>
      <p:pic>
        <p:nvPicPr>
          <p:cNvPr id="6" name="Picture 10" descr="C:\Documents and Settings\Darko\Desktop\300px-FemaleSign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00034" y="2000240"/>
            <a:ext cx="6643734" cy="369332"/>
          </a:xfrm>
          <a:prstGeom prst="rect">
            <a:avLst/>
          </a:prstGeom>
          <a:noFill/>
        </p:spPr>
        <p:txBody>
          <a:bodyPr wrap="square" rtlCol="0">
            <a:spAutoFit/>
          </a:bodyPr>
          <a:lstStyle/>
          <a:p>
            <a:endParaRPr lang="en-US"/>
          </a:p>
        </p:txBody>
      </p:sp>
      <p:sp>
        <p:nvSpPr>
          <p:cNvPr id="8" name="TextBox 7"/>
          <p:cNvSpPr txBox="1"/>
          <p:nvPr/>
        </p:nvSpPr>
        <p:spPr>
          <a:xfrm>
            <a:off x="571472" y="1928802"/>
            <a:ext cx="7643866" cy="2123658"/>
          </a:xfrm>
          <a:prstGeom prst="rect">
            <a:avLst/>
          </a:prstGeom>
          <a:noFill/>
        </p:spPr>
        <p:txBody>
          <a:bodyPr wrap="square" rtlCol="0">
            <a:spAutoFit/>
          </a:bodyPr>
          <a:lstStyle/>
          <a:p>
            <a:pPr algn="just">
              <a:buClr>
                <a:schemeClr val="accent3">
                  <a:lumMod val="60000"/>
                  <a:lumOff val="40000"/>
                </a:schemeClr>
              </a:buClr>
              <a:buFont typeface="Wingdings" pitchFamily="2" charset="2"/>
              <a:buChar char="Ø"/>
            </a:pPr>
            <a:r>
              <a:rPr lang="sr-Latn-RS" sz="2200" b="1" dirty="0" smtClean="0">
                <a:latin typeface="Times New Roman" pitchFamily="18" charset="0"/>
                <a:cs typeface="Times New Roman" pitchFamily="18" charset="0"/>
              </a:rPr>
              <a:t> </a:t>
            </a:r>
            <a:r>
              <a:rPr lang="sr-Cyrl-RS" sz="2200" b="1" dirty="0">
                <a:latin typeface="Times New Roman" pitchFamily="18" charset="0"/>
                <a:cs typeface="Times New Roman" pitchFamily="18" charset="0"/>
              </a:rPr>
              <a:t>Пренатална здравствена заштита у ширем смислу те речи:</a:t>
            </a:r>
            <a:endParaRPr lang="en-US" sz="2200" dirty="0" smtClean="0">
              <a:latin typeface="Times New Roman" pitchFamily="18" charset="0"/>
              <a:cs typeface="Times New Roman" pitchFamily="18" charset="0"/>
            </a:endParaRPr>
          </a:p>
          <a:p>
            <a:pPr algn="just"/>
            <a:r>
              <a:rPr lang="sr-Cyrl-RS" sz="2200" i="1" dirty="0">
                <a:latin typeface="Times New Roman" pitchFamily="18" charset="0"/>
                <a:cs typeface="Times New Roman" pitchFamily="18" charset="0"/>
              </a:rPr>
              <a:t>Активности</a:t>
            </a:r>
            <a:r>
              <a:rPr lang="sr-Cyrl-RS" sz="2200" i="1" dirty="0" smtClean="0">
                <a:latin typeface="Times New Roman" pitchFamily="18" charset="0"/>
                <a:cs typeface="Times New Roman" pitchFamily="18" charset="0"/>
              </a:rPr>
              <a:t>:</a:t>
            </a:r>
          </a:p>
          <a:p>
            <a:pPr algn="just"/>
            <a:endParaRPr lang="sr-Cyrl-RS" sz="2200" i="1" dirty="0" smtClean="0">
              <a:latin typeface="Times New Roman" pitchFamily="18" charset="0"/>
              <a:cs typeface="Times New Roman" pitchFamily="18" charset="0"/>
            </a:endParaRPr>
          </a:p>
          <a:p>
            <a:pPr marL="342900" indent="-342900" algn="just">
              <a:buFont typeface="Wingdings" pitchFamily="2" charset="2"/>
              <a:buChar char="ü"/>
            </a:pPr>
            <a:r>
              <a:rPr lang="sr-Cyrl-RS" sz="2200" dirty="0">
                <a:latin typeface="Times New Roman" pitchFamily="18" charset="0"/>
                <a:cs typeface="Times New Roman" pitchFamily="18" charset="0"/>
              </a:rPr>
              <a:t>здравствено васпитни рад са младим женама и њиховим партнерима, </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1511049881"/>
      </p:ext>
    </p:extLst>
  </p:cSld>
  <p:clrMapOvr>
    <a:masterClrMapping/>
  </p:clrMapOvr>
  <mc:AlternateContent xmlns:mc="http://schemas.openxmlformats.org/markup-compatibility/2006" xmlns:p14="http://schemas.microsoft.com/office/powerpoint/2010/main">
    <mc:Choice Requires="p14">
      <p:transition spd="slow" p14:dur="2000" advTm="44451"/>
    </mc:Choice>
    <mc:Fallback xmlns="">
      <p:transition spd="slow" advTm="44451"/>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 descr="C:\Documents and Settings\Darko\Desktop\300px-FemaleSign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95536" y="2111945"/>
            <a:ext cx="4964389" cy="2462213"/>
          </a:xfrm>
          <a:prstGeom prst="rect">
            <a:avLst/>
          </a:prstGeom>
          <a:noFill/>
        </p:spPr>
        <p:txBody>
          <a:bodyPr wrap="square" rtlCol="0">
            <a:spAutoFit/>
          </a:bodyPr>
          <a:lstStyle/>
          <a:p>
            <a:pPr algn="ctr"/>
            <a:endParaRPr lang="sr-Latn-RS" sz="2200" dirty="0" smtClean="0">
              <a:latin typeface="Times New Roman" pitchFamily="18" charset="0"/>
              <a:cs typeface="Times New Roman" pitchFamily="18" charset="0"/>
            </a:endParaRPr>
          </a:p>
          <a:p>
            <a:pPr lvl="0" algn="ctr">
              <a:buClr>
                <a:schemeClr val="accent3">
                  <a:lumMod val="60000"/>
                  <a:lumOff val="40000"/>
                </a:schemeClr>
              </a:buClr>
              <a:buFont typeface="Wingdings" pitchFamily="2" charset="2"/>
              <a:buChar char="ü"/>
            </a:pPr>
            <a:r>
              <a:rPr lang="sr-Latn-RS" sz="2200" dirty="0" smtClean="0">
                <a:latin typeface="Times New Roman" pitchFamily="18" charset="0"/>
                <a:cs typeface="Times New Roman" pitchFamily="18" charset="0"/>
              </a:rPr>
              <a:t> </a:t>
            </a:r>
            <a:r>
              <a:rPr lang="sr-Cyrl-RS" sz="2200" dirty="0">
                <a:latin typeface="Times New Roman" pitchFamily="18" charset="0"/>
                <a:cs typeface="Times New Roman" pitchFamily="18" charset="0"/>
              </a:rPr>
              <a:t>Превентивним гинеколошким прегледом треба обухватити женске особе старости од 15 - 49 </a:t>
            </a:r>
            <a:r>
              <a:rPr lang="sr-Cyrl-RS" sz="2200" dirty="0" smtClean="0">
                <a:latin typeface="Times New Roman" pitchFamily="18" charset="0"/>
                <a:cs typeface="Times New Roman" pitchFamily="18" charset="0"/>
              </a:rPr>
              <a:t>године </a:t>
            </a:r>
            <a:endParaRPr lang="en-US" sz="2200" dirty="0" smtClean="0">
              <a:latin typeface="Times New Roman" pitchFamily="18" charset="0"/>
              <a:cs typeface="Times New Roman" pitchFamily="18" charset="0"/>
            </a:endParaRPr>
          </a:p>
          <a:p>
            <a:pPr lvl="0" algn="ctr">
              <a:buClr>
                <a:schemeClr val="accent3">
                  <a:lumMod val="60000"/>
                  <a:lumOff val="40000"/>
                </a:schemeClr>
              </a:buClr>
              <a:buFont typeface="Wingdings" pitchFamily="2" charset="2"/>
              <a:buChar char="ü"/>
            </a:pPr>
            <a:endParaRPr lang="sr-Cyrl-RS" sz="2200" dirty="0">
              <a:latin typeface="Times New Roman" pitchFamily="18" charset="0"/>
              <a:cs typeface="Times New Roman" pitchFamily="18" charset="0"/>
            </a:endParaRPr>
          </a:p>
          <a:p>
            <a:pPr lvl="0" algn="ctr">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Превентивни гинеколошки прегледи у вези са планирањем породице.</a:t>
            </a:r>
            <a:endParaRPr lang="en-US" dirty="0"/>
          </a:p>
        </p:txBody>
      </p:sp>
      <p:sp>
        <p:nvSpPr>
          <p:cNvPr id="2" name="TextBox 1"/>
          <p:cNvSpPr txBox="1"/>
          <p:nvPr/>
        </p:nvSpPr>
        <p:spPr>
          <a:xfrm>
            <a:off x="755576" y="1085835"/>
            <a:ext cx="7478216" cy="830997"/>
          </a:xfrm>
          <a:prstGeom prst="rect">
            <a:avLst/>
          </a:prstGeom>
          <a:noFill/>
        </p:spPr>
        <p:txBody>
          <a:bodyPr wrap="square" rtlCol="0">
            <a:spAutoFit/>
          </a:bodyPr>
          <a:lstStyle/>
          <a:p>
            <a:pPr marL="342900" indent="-342900">
              <a:buClr>
                <a:schemeClr val="accent3">
                  <a:lumMod val="60000"/>
                  <a:lumOff val="40000"/>
                </a:schemeClr>
              </a:buClr>
              <a:buSzPct val="120000"/>
              <a:buFont typeface="Arial" pitchFamily="34" charset="0"/>
              <a:buChar char="•"/>
            </a:pPr>
            <a:r>
              <a:rPr lang="sr-Cyrl-RS" sz="2400" dirty="0">
                <a:latin typeface="Times New Roman" pitchFamily="18" charset="0"/>
                <a:cs typeface="Times New Roman" pitchFamily="18" charset="0"/>
              </a:rPr>
              <a:t>Унапређење саветовалишног рада у служби за заштиту жена дома здравља</a:t>
            </a:r>
            <a:endParaRPr lang="en-US" sz="2400" dirty="0">
              <a:latin typeface="Times New Roman" pitchFamily="18" charset="0"/>
              <a:cs typeface="Times New Roman" pitchFamily="18" charset="0"/>
            </a:endParaRPr>
          </a:p>
        </p:txBody>
      </p:sp>
      <p:pic>
        <p:nvPicPr>
          <p:cNvPr id="1027" name="Picture 3" descr="C:\Documents and Settings\Darko\Desktop\nove slike\JCCT Colposcopy illustration 11.1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104" y="2276872"/>
            <a:ext cx="3429000" cy="24645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1511049881"/>
      </p:ext>
    </p:extLst>
  </p:cSld>
  <p:clrMapOvr>
    <a:masterClrMapping/>
  </p:clrMapOvr>
  <mc:AlternateContent xmlns:mc="http://schemas.openxmlformats.org/markup-compatibility/2006" xmlns:p14="http://schemas.microsoft.com/office/powerpoint/2010/main">
    <mc:Choice Requires="p14">
      <p:transition spd="slow" p14:dur="2000" advTm="33118"/>
    </mc:Choice>
    <mc:Fallback xmlns="">
      <p:transition spd="slow" advTm="33118"/>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rot="10800000" flipV="1">
            <a:off x="323528" y="868103"/>
            <a:ext cx="4919987"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
                <a:schemeClr val="accent3">
                  <a:lumMod val="60000"/>
                  <a:lumOff val="40000"/>
                </a:schemeClr>
              </a:buClr>
              <a:buSzTx/>
              <a:tabLst/>
            </a:pPr>
            <a:endParaRPr kumimoji="0" lang="en-US" sz="2200" b="0" i="0" u="none" strike="noStrike" cap="none" normalizeH="0" baseline="0" dirty="0" smtClean="0">
              <a:ln>
                <a:noFill/>
              </a:ln>
              <a:solidFill>
                <a:schemeClr val="tx1"/>
              </a:solidFill>
              <a:effectLst/>
              <a:latin typeface="Times New Roman" pitchFamily="18" charset="0"/>
              <a:cs typeface="Times New Roman" pitchFamily="18" charset="0"/>
            </a:endParaRPr>
          </a:p>
          <a:p>
            <a:pPr algn="ctr" eaLnBrk="0" fontAlgn="base" hangingPunct="0">
              <a:spcBef>
                <a:spcPct val="0"/>
              </a:spcBef>
              <a:spcAft>
                <a:spcPct val="0"/>
              </a:spcAft>
              <a:buClr>
                <a:schemeClr val="accent3">
                  <a:lumMod val="60000"/>
                  <a:lumOff val="40000"/>
                </a:schemeClr>
              </a:buClr>
              <a:buFont typeface="Wingdings" pitchFamily="2" charset="2"/>
              <a:buChar char="ü"/>
            </a:pPr>
            <a:r>
              <a:rPr kumimoji="0" lang="sr-Latn-RS"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lang="sr-Cyrl-RS" sz="2200" dirty="0">
                <a:latin typeface="Times New Roman" pitchFamily="18" charset="0"/>
                <a:ea typeface="Calibri" pitchFamily="34" charset="0"/>
                <a:cs typeface="Times New Roman" pitchFamily="18" charset="0"/>
              </a:rPr>
              <a:t>Скрининг рака грлића материце према Националном програму за превенцију рака грлића материце</a:t>
            </a:r>
          </a:p>
          <a:p>
            <a:pPr algn="ctr" eaLnBrk="0" fontAlgn="base" hangingPunct="0">
              <a:spcBef>
                <a:spcPct val="0"/>
              </a:spcBef>
              <a:spcAft>
                <a:spcPct val="0"/>
              </a:spcAft>
              <a:buClr>
                <a:schemeClr val="accent3">
                  <a:lumMod val="60000"/>
                  <a:lumOff val="40000"/>
                </a:schemeClr>
              </a:buClr>
              <a:buFont typeface="Wingdings" pitchFamily="2" charset="2"/>
              <a:buChar char="ü"/>
            </a:pPr>
            <a:endParaRPr lang="sr-Cyrl-RS" sz="2200" dirty="0">
              <a:latin typeface="Times New Roman" pitchFamily="18" charset="0"/>
              <a:ea typeface="Calibri" pitchFamily="34" charset="0"/>
              <a:cs typeface="Times New Roman" pitchFamily="18" charset="0"/>
            </a:endParaRPr>
          </a:p>
          <a:p>
            <a:pPr algn="ctr" eaLnBrk="0" fontAlgn="base" hangingPunct="0">
              <a:spcBef>
                <a:spcPct val="0"/>
              </a:spcBef>
              <a:spcAft>
                <a:spcPct val="0"/>
              </a:spcAft>
              <a:buClr>
                <a:schemeClr val="accent3">
                  <a:lumMod val="60000"/>
                  <a:lumOff val="40000"/>
                </a:schemeClr>
              </a:buClr>
              <a:buFont typeface="Wingdings" pitchFamily="2" charset="2"/>
              <a:buChar char="ü"/>
            </a:pPr>
            <a:r>
              <a:rPr lang="sr-Cyrl-RS" sz="2200" dirty="0">
                <a:latin typeface="Times New Roman" pitchFamily="18" charset="0"/>
                <a:ea typeface="Calibri" pitchFamily="34" charset="0"/>
                <a:cs typeface="Times New Roman" pitchFamily="18" charset="0"/>
              </a:rPr>
              <a:t>Скрининг рака дојке према Националном програму за превенцију рака дојке</a:t>
            </a:r>
          </a:p>
          <a:p>
            <a:pPr algn="ctr" eaLnBrk="0" fontAlgn="base" hangingPunct="0">
              <a:spcBef>
                <a:spcPct val="0"/>
              </a:spcBef>
              <a:spcAft>
                <a:spcPct val="0"/>
              </a:spcAft>
              <a:buClr>
                <a:schemeClr val="accent3">
                  <a:lumMod val="60000"/>
                  <a:lumOff val="40000"/>
                </a:schemeClr>
              </a:buClr>
              <a:buFont typeface="Wingdings" pitchFamily="2" charset="2"/>
              <a:buChar char="ü"/>
            </a:pPr>
            <a:endParaRPr lang="sr-Cyrl-RS" sz="2200" dirty="0">
              <a:latin typeface="Times New Roman" pitchFamily="18" charset="0"/>
              <a:ea typeface="Calibri" pitchFamily="34" charset="0"/>
              <a:cs typeface="Times New Roman" pitchFamily="18" charset="0"/>
            </a:endParaRPr>
          </a:p>
          <a:p>
            <a:pPr algn="ctr" eaLnBrk="0" fontAlgn="base" hangingPunct="0">
              <a:spcBef>
                <a:spcPct val="0"/>
              </a:spcBef>
              <a:spcAft>
                <a:spcPct val="0"/>
              </a:spcAft>
              <a:buClr>
                <a:schemeClr val="accent3">
                  <a:lumMod val="60000"/>
                  <a:lumOff val="40000"/>
                </a:schemeClr>
              </a:buClr>
              <a:buFont typeface="Wingdings" pitchFamily="2" charset="2"/>
              <a:buChar char="ü"/>
            </a:pPr>
            <a:r>
              <a:rPr lang="sr-Cyrl-RS" sz="2200" dirty="0">
                <a:latin typeface="Times New Roman" pitchFamily="18" charset="0"/>
                <a:ea typeface="Calibri" pitchFamily="34" charset="0"/>
                <a:cs typeface="Times New Roman" pitchFamily="18" charset="0"/>
              </a:rPr>
              <a:t>Обезбеђивање скрининга и лечене полно преносивих болести, добробољно поверљиво саветовање и тестирање на ХИВ и АИДС за жене</a:t>
            </a:r>
          </a:p>
          <a:p>
            <a:pPr algn="ctr" eaLnBrk="0" fontAlgn="base" hangingPunct="0">
              <a:spcBef>
                <a:spcPct val="0"/>
              </a:spcBef>
              <a:spcAft>
                <a:spcPct val="0"/>
              </a:spcAft>
              <a:buClr>
                <a:schemeClr val="accent3">
                  <a:lumMod val="60000"/>
                  <a:lumOff val="40000"/>
                </a:schemeClr>
              </a:buClr>
              <a:buFont typeface="Wingdings" pitchFamily="2" charset="2"/>
              <a:buChar char="ü"/>
            </a:pPr>
            <a:endParaRPr lang="sr-Cyrl-RS" sz="2200" dirty="0">
              <a:latin typeface="Times New Roman" pitchFamily="18" charset="0"/>
              <a:ea typeface="Calibri" pitchFamily="34" charset="0"/>
              <a:cs typeface="Times New Roman" pitchFamily="18" charset="0"/>
            </a:endParaRPr>
          </a:p>
          <a:p>
            <a:pPr algn="ctr" eaLnBrk="0" fontAlgn="base" hangingPunct="0">
              <a:spcBef>
                <a:spcPct val="0"/>
              </a:spcBef>
              <a:spcAft>
                <a:spcPct val="0"/>
              </a:spcAft>
              <a:buClr>
                <a:schemeClr val="accent3">
                  <a:lumMod val="60000"/>
                  <a:lumOff val="40000"/>
                </a:schemeClr>
              </a:buClr>
              <a:buFont typeface="Wingdings" pitchFamily="2" charset="2"/>
              <a:buChar char="ü"/>
            </a:pPr>
            <a:r>
              <a:rPr lang="sr-Cyrl-RS" sz="2200" dirty="0">
                <a:latin typeface="Times New Roman" pitchFamily="18" charset="0"/>
                <a:ea typeface="Calibri" pitchFamily="34" charset="0"/>
                <a:cs typeface="Times New Roman" pitchFamily="18" charset="0"/>
              </a:rPr>
              <a:t>Генетско саветовалиште у вези са планирањем породице</a:t>
            </a:r>
            <a:endParaRPr kumimoji="0" lang="en-US" sz="22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7"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pic>
        <p:nvPicPr>
          <p:cNvPr id="2052" name="Picture 4" descr="C:\Documents and Settings\Darko\Desktop\nove slike\997x555xwhat-is-a-smear-test-2.jpg.pagespeed.ic.bqaOOg1CkM.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86652" y="892408"/>
            <a:ext cx="3133820" cy="174450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p:spPr>
      </p:pic>
      <p:pic>
        <p:nvPicPr>
          <p:cNvPr id="2053" name="Picture 5" descr="C:\Documents and Settings\Darko\Desktop\nove slike\shutterstock_90919889.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24128" y="2650810"/>
            <a:ext cx="3133691" cy="185831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p:spPr>
      </p:pic>
      <p:pic>
        <p:nvPicPr>
          <p:cNvPr id="2050" name="Picture 2" descr="C:\Documents and Settings\Darko\Desktop\nove slike\326525-breast-cancer770.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64063" y="4653136"/>
            <a:ext cx="3400425" cy="19431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25528623"/>
      </p:ext>
    </p:extLst>
  </p:cSld>
  <p:clrMapOvr>
    <a:masterClrMapping/>
  </p:clrMapOvr>
  <mc:AlternateContent xmlns:mc="http://schemas.openxmlformats.org/markup-compatibility/2006" xmlns:p14="http://schemas.microsoft.com/office/powerpoint/2010/main">
    <mc:Choice Requires="p14">
      <p:transition spd="slow" p14:dur="2000" advTm="27807"/>
    </mc:Choice>
    <mc:Fallback xmlns="">
      <p:transition spd="slow" advTm="27807"/>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571472" y="1928802"/>
            <a:ext cx="6215106" cy="369332"/>
          </a:xfrm>
          <a:prstGeom prst="rect">
            <a:avLst/>
          </a:prstGeom>
          <a:noFill/>
        </p:spPr>
        <p:txBody>
          <a:bodyPr wrap="square" rtlCol="0">
            <a:spAutoFit/>
          </a:bodyPr>
          <a:lstStyle/>
          <a:p>
            <a:endParaRPr lang="en-US"/>
          </a:p>
        </p:txBody>
      </p:sp>
      <p:sp>
        <p:nvSpPr>
          <p:cNvPr id="7" name="TextBox 6"/>
          <p:cNvSpPr txBox="1"/>
          <p:nvPr/>
        </p:nvSpPr>
        <p:spPr>
          <a:xfrm>
            <a:off x="214282" y="513030"/>
            <a:ext cx="7715304" cy="1785104"/>
          </a:xfrm>
          <a:prstGeom prst="rect">
            <a:avLst/>
          </a:prstGeom>
          <a:noFill/>
        </p:spPr>
        <p:txBody>
          <a:bodyPr wrap="square" rtlCol="0">
            <a:spAutoFit/>
          </a:bodyPr>
          <a:lstStyle/>
          <a:p>
            <a:pPr>
              <a:buClr>
                <a:schemeClr val="accent3">
                  <a:lumMod val="60000"/>
                  <a:lumOff val="40000"/>
                </a:schemeClr>
              </a:buClr>
              <a:buFont typeface="Wingdings" pitchFamily="2" charset="2"/>
              <a:buChar char="Ø"/>
            </a:pPr>
            <a:r>
              <a:rPr lang="sr-Cyrl-RS" sz="2200" b="1" dirty="0">
                <a:latin typeface="Times New Roman" pitchFamily="18" charset="0"/>
                <a:cs typeface="Times New Roman" pitchFamily="18" charset="0"/>
              </a:rPr>
              <a:t>Пренатална здравствена зажтита у ужем смислу те речи:</a:t>
            </a:r>
          </a:p>
          <a:p>
            <a:pPr>
              <a:buClr>
                <a:schemeClr val="accent3">
                  <a:lumMod val="60000"/>
                  <a:lumOff val="40000"/>
                </a:schemeClr>
              </a:buClr>
              <a:buFont typeface="Wingdings" pitchFamily="2" charset="2"/>
              <a:buChar char="Ø"/>
            </a:pPr>
            <a:endParaRPr lang="sr-Cyrl-RS" sz="2200" b="1" dirty="0">
              <a:latin typeface="Times New Roman" pitchFamily="18" charset="0"/>
              <a:cs typeface="Times New Roman" pitchFamily="18" charset="0"/>
            </a:endParaRPr>
          </a:p>
          <a:p>
            <a:pPr>
              <a:buClr>
                <a:schemeClr val="accent3">
                  <a:lumMod val="60000"/>
                  <a:lumOff val="40000"/>
                </a:schemeClr>
              </a:buClr>
              <a:buFont typeface="Wingdings" pitchFamily="2" charset="2"/>
              <a:buChar char="Ø"/>
            </a:pPr>
            <a:r>
              <a:rPr lang="sr-Cyrl-RS" sz="2200" b="1" dirty="0">
                <a:latin typeface="Times New Roman" pitchFamily="18" charset="0"/>
                <a:cs typeface="Times New Roman" pitchFamily="18" charset="0"/>
              </a:rPr>
              <a:t>Активности</a:t>
            </a:r>
            <a:r>
              <a:rPr lang="sr-Cyrl-RS" sz="2200" b="1" dirty="0" smtClean="0">
                <a:latin typeface="Times New Roman" pitchFamily="18" charset="0"/>
                <a:cs typeface="Times New Roman" pitchFamily="18" charset="0"/>
              </a:rPr>
              <a:t>:</a:t>
            </a:r>
          </a:p>
          <a:p>
            <a:pPr>
              <a:buClr>
                <a:schemeClr val="accent3">
                  <a:lumMod val="60000"/>
                  <a:lumOff val="40000"/>
                </a:schemeClr>
              </a:buClr>
              <a:buFont typeface="Wingdings" pitchFamily="2" charset="2"/>
              <a:buChar char="Ø"/>
            </a:pPr>
            <a:endParaRPr lang="en-US" sz="2200" dirty="0" smtClean="0">
              <a:latin typeface="Times New Roman" pitchFamily="18" charset="0"/>
              <a:cs typeface="Times New Roman" pitchFamily="18" charset="0"/>
            </a:endParaRPr>
          </a:p>
          <a:p>
            <a:endParaRPr lang="en-US" sz="2200" dirty="0">
              <a:latin typeface="Times New Roman" pitchFamily="18" charset="0"/>
              <a:cs typeface="Times New Roman" pitchFamily="18" charset="0"/>
            </a:endParaRPr>
          </a:p>
        </p:txBody>
      </p:sp>
      <p:sp>
        <p:nvSpPr>
          <p:cNvPr id="23553" name="Rectangle 1"/>
          <p:cNvSpPr>
            <a:spLocks noChangeArrowheads="1"/>
          </p:cNvSpPr>
          <p:nvPr/>
        </p:nvSpPr>
        <p:spPr bwMode="auto">
          <a:xfrm>
            <a:off x="39119" y="1687354"/>
            <a:ext cx="6156178" cy="51706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lvl="0" indent="-342900" algn="ctr" fontAlgn="base">
              <a:spcBef>
                <a:spcPct val="0"/>
              </a:spcBef>
              <a:spcAft>
                <a:spcPct val="0"/>
              </a:spcAft>
              <a:buClr>
                <a:schemeClr val="accent3">
                  <a:lumMod val="60000"/>
                  <a:lumOff val="40000"/>
                </a:schemeClr>
              </a:buClr>
              <a:buFont typeface="Wingdings" pitchFamily="2" charset="2"/>
              <a:buChar char="ü"/>
            </a:pPr>
            <a:r>
              <a:rPr kumimoji="0" lang="en-US"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lang="sr-Cyrl-RS" sz="2200" dirty="0">
                <a:latin typeface="Times New Roman" pitchFamily="18" charset="0"/>
                <a:ea typeface="Calibri" pitchFamily="34" charset="0"/>
                <a:cs typeface="Times New Roman" pitchFamily="18" charset="0"/>
              </a:rPr>
              <a:t>Здравствено васпитни рад са трудницама </a:t>
            </a:r>
          </a:p>
          <a:p>
            <a:pPr lvl="0" algn="ctr" fontAlgn="base">
              <a:spcBef>
                <a:spcPct val="0"/>
              </a:spcBef>
              <a:spcAft>
                <a:spcPct val="0"/>
              </a:spcAft>
              <a:buClr>
                <a:schemeClr val="accent3">
                  <a:lumMod val="60000"/>
                  <a:lumOff val="40000"/>
                </a:schemeClr>
              </a:buClr>
            </a:pPr>
            <a:r>
              <a:rPr lang="sr-Cyrl-RS" sz="2200" dirty="0" smtClean="0">
                <a:latin typeface="Times New Roman" pitchFamily="18" charset="0"/>
                <a:ea typeface="Calibri" pitchFamily="34" charset="0"/>
                <a:cs typeface="Times New Roman" pitchFamily="18" charset="0"/>
              </a:rPr>
              <a:t>     (</a:t>
            </a:r>
            <a:r>
              <a:rPr lang="sr-Cyrl-RS" sz="2200" dirty="0">
                <a:latin typeface="Times New Roman" pitchFamily="18" charset="0"/>
                <a:ea typeface="Calibri" pitchFamily="34" charset="0"/>
                <a:cs typeface="Times New Roman" pitchFamily="18" charset="0"/>
              </a:rPr>
              <a:t>исхрана, физичка активност, злоупотреба психоактивних супстанци)</a:t>
            </a:r>
          </a:p>
          <a:p>
            <a:pPr marL="342900" lvl="0" indent="-342900" algn="ctr" fontAlgn="base">
              <a:spcBef>
                <a:spcPct val="0"/>
              </a:spcBef>
              <a:spcAft>
                <a:spcPct val="0"/>
              </a:spcAft>
              <a:buClr>
                <a:schemeClr val="accent3">
                  <a:lumMod val="60000"/>
                  <a:lumOff val="40000"/>
                </a:schemeClr>
              </a:buClr>
              <a:buFont typeface="Wingdings" pitchFamily="2" charset="2"/>
              <a:buChar char="ü"/>
            </a:pPr>
            <a:endParaRPr lang="sr-Cyrl-RS" sz="2200" dirty="0">
              <a:latin typeface="Times New Roman" pitchFamily="18" charset="0"/>
              <a:ea typeface="Calibri" pitchFamily="34" charset="0"/>
              <a:cs typeface="Times New Roman" pitchFamily="18" charset="0"/>
            </a:endParaRPr>
          </a:p>
          <a:p>
            <a:pPr marL="342900" lvl="0" indent="-342900" algn="ctr" fontAlgn="base">
              <a:spcBef>
                <a:spcPct val="0"/>
              </a:spcBef>
              <a:spcAft>
                <a:spcPct val="0"/>
              </a:spcAft>
              <a:buClr>
                <a:schemeClr val="accent3">
                  <a:lumMod val="60000"/>
                  <a:lumOff val="40000"/>
                </a:schemeClr>
              </a:buClr>
              <a:buFont typeface="Wingdings" pitchFamily="2" charset="2"/>
              <a:buChar char="ü"/>
            </a:pPr>
            <a:r>
              <a:rPr lang="sr-Cyrl-RS" sz="2200" dirty="0">
                <a:latin typeface="Times New Roman" pitchFamily="18" charset="0"/>
                <a:ea typeface="Calibri" pitchFamily="34" charset="0"/>
                <a:cs typeface="Times New Roman" pitchFamily="18" charset="0"/>
              </a:rPr>
              <a:t>Саветовалишни рад са трудницама уз континуирано праћење трудноће према одговарајућем водичу</a:t>
            </a:r>
          </a:p>
          <a:p>
            <a:pPr marL="342900" lvl="0" indent="-342900" algn="ctr" fontAlgn="base">
              <a:spcBef>
                <a:spcPct val="0"/>
              </a:spcBef>
              <a:spcAft>
                <a:spcPct val="0"/>
              </a:spcAft>
              <a:buClr>
                <a:schemeClr val="accent3">
                  <a:lumMod val="60000"/>
                  <a:lumOff val="40000"/>
                </a:schemeClr>
              </a:buClr>
              <a:buFont typeface="Wingdings" pitchFamily="2" charset="2"/>
              <a:buChar char="ü"/>
            </a:pPr>
            <a:endParaRPr lang="sr-Cyrl-RS" sz="2200" dirty="0">
              <a:latin typeface="Times New Roman" pitchFamily="18" charset="0"/>
              <a:ea typeface="Calibri" pitchFamily="34" charset="0"/>
              <a:cs typeface="Times New Roman" pitchFamily="18" charset="0"/>
            </a:endParaRPr>
          </a:p>
          <a:p>
            <a:pPr marL="342900" lvl="0" indent="-342900" algn="ctr" fontAlgn="base">
              <a:spcBef>
                <a:spcPct val="0"/>
              </a:spcBef>
              <a:spcAft>
                <a:spcPct val="0"/>
              </a:spcAft>
              <a:buClr>
                <a:schemeClr val="accent3">
                  <a:lumMod val="60000"/>
                  <a:lumOff val="40000"/>
                </a:schemeClr>
              </a:buClr>
              <a:buFont typeface="Wingdings" pitchFamily="2" charset="2"/>
              <a:buChar char="ü"/>
            </a:pPr>
            <a:r>
              <a:rPr lang="sr-Cyrl-RS" sz="2200" dirty="0">
                <a:latin typeface="Times New Roman" pitchFamily="18" charset="0"/>
                <a:ea typeface="Calibri" pitchFamily="34" charset="0"/>
                <a:cs typeface="Times New Roman" pitchFamily="18" charset="0"/>
              </a:rPr>
              <a:t>Рано откривање ризика и одговарајући третман ризичних трудноћа.</a:t>
            </a:r>
          </a:p>
          <a:p>
            <a:pPr marL="342900" lvl="0" indent="-342900" algn="ctr" fontAlgn="base">
              <a:spcBef>
                <a:spcPct val="0"/>
              </a:spcBef>
              <a:spcAft>
                <a:spcPct val="0"/>
              </a:spcAft>
              <a:buClr>
                <a:schemeClr val="accent3">
                  <a:lumMod val="60000"/>
                  <a:lumOff val="40000"/>
                </a:schemeClr>
              </a:buClr>
              <a:buFont typeface="Wingdings" pitchFamily="2" charset="2"/>
              <a:buChar char="ü"/>
            </a:pPr>
            <a:endParaRPr lang="sr-Cyrl-RS" sz="2200" dirty="0">
              <a:latin typeface="Times New Roman" pitchFamily="18" charset="0"/>
              <a:ea typeface="Calibri" pitchFamily="34" charset="0"/>
              <a:cs typeface="Times New Roman" pitchFamily="18" charset="0"/>
            </a:endParaRPr>
          </a:p>
          <a:p>
            <a:pPr marL="342900" lvl="0" indent="-342900" algn="ctr" fontAlgn="base">
              <a:spcBef>
                <a:spcPct val="0"/>
              </a:spcBef>
              <a:spcAft>
                <a:spcPct val="0"/>
              </a:spcAft>
              <a:buClr>
                <a:schemeClr val="accent3">
                  <a:lumMod val="60000"/>
                  <a:lumOff val="40000"/>
                </a:schemeClr>
              </a:buClr>
              <a:buFont typeface="Wingdings" pitchFamily="2" charset="2"/>
              <a:buChar char="ü"/>
            </a:pPr>
            <a:r>
              <a:rPr lang="sr-Cyrl-RS" sz="2200" dirty="0">
                <a:latin typeface="Times New Roman" pitchFamily="18" charset="0"/>
                <a:ea typeface="Calibri" pitchFamily="34" charset="0"/>
                <a:cs typeface="Times New Roman" pitchFamily="18" charset="0"/>
              </a:rPr>
              <a:t>Скрининг на генетске аномалије у првом и другом триместру трудноће према Националном водичу за лекаре у примарној здравственој заштити.</a:t>
            </a:r>
            <a:endParaRPr kumimoji="0" lang="en-US"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p:txBody>
      </p:sp>
      <p:pic>
        <p:nvPicPr>
          <p:cNvPr id="9" name="Picture 8" descr="Heart-Health.jpg"/>
          <p:cNvPicPr>
            <a:picLocks noChangeAspect="1"/>
          </p:cNvPicPr>
          <p:nvPr/>
        </p:nvPicPr>
        <p:blipFill>
          <a:blip r:embed="rId4" cstate="print"/>
          <a:stretch>
            <a:fillRect/>
          </a:stretch>
        </p:blipFill>
        <p:spPr>
          <a:xfrm>
            <a:off x="6156178" y="1844824"/>
            <a:ext cx="2826868" cy="19997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4" name="Picture 2" descr="C:\Documents and Settings\Darko\Desktop\nove slike\images54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79951" y="4464570"/>
            <a:ext cx="2776538" cy="18476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25528623"/>
      </p:ext>
    </p:extLst>
  </p:cSld>
  <p:clrMapOvr>
    <a:masterClrMapping/>
  </p:clrMapOvr>
  <mc:AlternateContent xmlns:mc="http://schemas.openxmlformats.org/markup-compatibility/2006" xmlns:p14="http://schemas.microsoft.com/office/powerpoint/2010/main">
    <mc:Choice Requires="p14">
      <p:transition spd="slow" p14:dur="2000" advTm="39608"/>
    </mc:Choice>
    <mc:Fallback xmlns="">
      <p:transition spd="slow" advTm="39608"/>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571472" y="1928802"/>
            <a:ext cx="6215106" cy="369332"/>
          </a:xfrm>
          <a:prstGeom prst="rect">
            <a:avLst/>
          </a:prstGeom>
          <a:noFill/>
        </p:spPr>
        <p:txBody>
          <a:bodyPr wrap="square" rtlCol="0">
            <a:spAutoFit/>
          </a:bodyPr>
          <a:lstStyle/>
          <a:p>
            <a:endParaRPr lang="en-US"/>
          </a:p>
        </p:txBody>
      </p:sp>
      <p:sp>
        <p:nvSpPr>
          <p:cNvPr id="24577" name="Rectangle 1"/>
          <p:cNvSpPr>
            <a:spLocks noChangeArrowheads="1"/>
          </p:cNvSpPr>
          <p:nvPr/>
        </p:nvSpPr>
        <p:spPr bwMode="auto">
          <a:xfrm>
            <a:off x="251520" y="796344"/>
            <a:ext cx="5688632"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lvl="0" indent="-342900" algn="ctr" fontAlgn="base">
              <a:spcBef>
                <a:spcPct val="0"/>
              </a:spcBef>
              <a:spcAft>
                <a:spcPct val="0"/>
              </a:spcAft>
              <a:buClr>
                <a:schemeClr val="accent3">
                  <a:lumMod val="60000"/>
                  <a:lumOff val="40000"/>
                </a:schemeClr>
              </a:buClr>
              <a:buFont typeface="Wingdings" pitchFamily="2" charset="2"/>
              <a:buChar char="ü"/>
            </a:pPr>
            <a:r>
              <a:rPr kumimoji="0" lang="sr-Latn-RS"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lang="sr-Cyrl-RS" sz="2200" dirty="0">
                <a:latin typeface="Times New Roman" pitchFamily="18" charset="0"/>
                <a:ea typeface="Calibri" pitchFamily="34" charset="0"/>
                <a:cs typeface="Times New Roman" pitchFamily="18" charset="0"/>
              </a:rPr>
              <a:t>Организовање и спровођење психофизичке припреме за порођај у дому здравља и болничкој установи за трудноће без ризика за трудницу и плод</a:t>
            </a:r>
          </a:p>
          <a:p>
            <a:pPr marL="342900" lvl="0" indent="-342900" algn="ctr" fontAlgn="base">
              <a:spcBef>
                <a:spcPct val="0"/>
              </a:spcBef>
              <a:spcAft>
                <a:spcPct val="0"/>
              </a:spcAft>
              <a:buClr>
                <a:schemeClr val="accent3">
                  <a:lumMod val="60000"/>
                  <a:lumOff val="40000"/>
                </a:schemeClr>
              </a:buClr>
              <a:buFont typeface="Wingdings" pitchFamily="2" charset="2"/>
              <a:buChar char="ü"/>
            </a:pPr>
            <a:endParaRPr lang="sr-Cyrl-RS" sz="2200" dirty="0">
              <a:latin typeface="Times New Roman" pitchFamily="18" charset="0"/>
              <a:ea typeface="Calibri" pitchFamily="34" charset="0"/>
              <a:cs typeface="Times New Roman" pitchFamily="18" charset="0"/>
            </a:endParaRPr>
          </a:p>
          <a:p>
            <a:pPr marL="342900" lvl="0" indent="-342900" algn="ctr" fontAlgn="base">
              <a:spcBef>
                <a:spcPct val="0"/>
              </a:spcBef>
              <a:spcAft>
                <a:spcPct val="0"/>
              </a:spcAft>
              <a:buClr>
                <a:schemeClr val="accent3">
                  <a:lumMod val="60000"/>
                  <a:lumOff val="40000"/>
                </a:schemeClr>
              </a:buClr>
              <a:buFont typeface="Wingdings" pitchFamily="2" charset="2"/>
              <a:buChar char="ü"/>
            </a:pPr>
            <a:r>
              <a:rPr lang="sr-Cyrl-RS" sz="2200" dirty="0">
                <a:latin typeface="Times New Roman" pitchFamily="18" charset="0"/>
                <a:ea typeface="Calibri" pitchFamily="34" charset="0"/>
                <a:cs typeface="Times New Roman" pitchFamily="18" charset="0"/>
              </a:rPr>
              <a:t>Организовање и спровођење школа за родитељство за будуће родитеље у дому здрвља у болничким установама</a:t>
            </a:r>
          </a:p>
          <a:p>
            <a:pPr marL="342900" lvl="0" indent="-342900" algn="ctr" fontAlgn="base">
              <a:spcBef>
                <a:spcPct val="0"/>
              </a:spcBef>
              <a:spcAft>
                <a:spcPct val="0"/>
              </a:spcAft>
              <a:buClr>
                <a:schemeClr val="accent3">
                  <a:lumMod val="60000"/>
                  <a:lumOff val="40000"/>
                </a:schemeClr>
              </a:buClr>
              <a:buFont typeface="Wingdings" pitchFamily="2" charset="2"/>
              <a:buChar char="ü"/>
            </a:pPr>
            <a:endParaRPr lang="sr-Cyrl-RS" sz="2200" dirty="0">
              <a:latin typeface="Times New Roman" pitchFamily="18" charset="0"/>
              <a:ea typeface="Calibri" pitchFamily="34" charset="0"/>
              <a:cs typeface="Times New Roman" pitchFamily="18" charset="0"/>
            </a:endParaRPr>
          </a:p>
          <a:p>
            <a:pPr marL="342900" lvl="0" indent="-342900" algn="ctr" fontAlgn="base">
              <a:spcBef>
                <a:spcPct val="0"/>
              </a:spcBef>
              <a:spcAft>
                <a:spcPct val="0"/>
              </a:spcAft>
              <a:buClr>
                <a:schemeClr val="accent3">
                  <a:lumMod val="60000"/>
                  <a:lumOff val="40000"/>
                </a:schemeClr>
              </a:buClr>
              <a:buFont typeface="Wingdings" pitchFamily="2" charset="2"/>
              <a:buChar char="ü"/>
            </a:pPr>
            <a:r>
              <a:rPr lang="sr-Cyrl-RS" sz="2200" dirty="0">
                <a:latin typeface="Times New Roman" pitchFamily="18" charset="0"/>
                <a:ea typeface="Calibri" pitchFamily="34" charset="0"/>
                <a:cs typeface="Times New Roman" pitchFamily="18" charset="0"/>
              </a:rPr>
              <a:t>Посета трудници и породици од стране поливалентне патронажне сестре</a:t>
            </a:r>
          </a:p>
          <a:p>
            <a:pPr marL="342900" lvl="0" indent="-342900" algn="ctr" fontAlgn="base">
              <a:spcBef>
                <a:spcPct val="0"/>
              </a:spcBef>
              <a:spcAft>
                <a:spcPct val="0"/>
              </a:spcAft>
              <a:buClr>
                <a:schemeClr val="accent3">
                  <a:lumMod val="60000"/>
                  <a:lumOff val="40000"/>
                </a:schemeClr>
              </a:buClr>
              <a:buFont typeface="Wingdings" pitchFamily="2" charset="2"/>
              <a:buChar char="ü"/>
            </a:pPr>
            <a:endParaRPr lang="sr-Cyrl-RS" sz="2200" dirty="0">
              <a:latin typeface="Times New Roman" pitchFamily="18" charset="0"/>
              <a:ea typeface="Calibri" pitchFamily="34" charset="0"/>
              <a:cs typeface="Times New Roman" pitchFamily="18" charset="0"/>
            </a:endParaRPr>
          </a:p>
          <a:p>
            <a:pPr marL="342900" lvl="0" indent="-342900" algn="ctr" fontAlgn="base">
              <a:spcBef>
                <a:spcPct val="0"/>
              </a:spcBef>
              <a:spcAft>
                <a:spcPct val="0"/>
              </a:spcAft>
              <a:buClr>
                <a:schemeClr val="accent3">
                  <a:lumMod val="60000"/>
                  <a:lumOff val="40000"/>
                </a:schemeClr>
              </a:buClr>
              <a:buFont typeface="Wingdings" pitchFamily="2" charset="2"/>
              <a:buChar char="ü"/>
            </a:pPr>
            <a:r>
              <a:rPr lang="sr-Cyrl-RS" sz="2200" dirty="0">
                <a:latin typeface="Times New Roman" pitchFamily="18" charset="0"/>
                <a:ea typeface="Calibri" pitchFamily="34" charset="0"/>
                <a:cs typeface="Times New Roman" pitchFamily="18" charset="0"/>
              </a:rPr>
              <a:t>Стоматолошка здравствена заштита трудница у складу са Националним програмом превентивне стоматолошке здравствене заштите у служби за здравствену заштиту уста и зуба у домовима здравља</a:t>
            </a:r>
            <a:r>
              <a:rPr kumimoji="0" lang="sr-Latn-RS"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US" sz="22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4098" name="Picture 2" descr="C:\Documents and Settings\Darko\Desktop\nove slike\RELAX-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07368" y="1578104"/>
            <a:ext cx="2929128" cy="17068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4099" name="Picture 3" descr="C:\Documents and Settings\Darko\Desktop\nove slike\iStock_000022368039Small.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9901" y="4149080"/>
            <a:ext cx="2876595" cy="19133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25528623"/>
      </p:ext>
    </p:extLst>
  </p:cSld>
  <p:clrMapOvr>
    <a:masterClrMapping/>
  </p:clrMapOvr>
  <mc:AlternateContent xmlns:mc="http://schemas.openxmlformats.org/markup-compatibility/2006" xmlns:p14="http://schemas.microsoft.com/office/powerpoint/2010/main">
    <mc:Choice Requires="p14">
      <p:transition spd="slow" p14:dur="2000" advTm="33736"/>
    </mc:Choice>
    <mc:Fallback xmlns="">
      <p:transition spd="slow" advTm="33736"/>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357290" y="803176"/>
            <a:ext cx="6023022" cy="609600"/>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sz="2800" dirty="0" smtClean="0"/>
              <a:t>Перинатална здравствена заштита</a:t>
            </a:r>
            <a:endParaRPr lang="en-US" sz="2800" dirty="0"/>
          </a:p>
        </p:txBody>
      </p:sp>
      <p:pic>
        <p:nvPicPr>
          <p:cNvPr id="8"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pic>
        <p:nvPicPr>
          <p:cNvPr id="7" name="Picture 6" descr="40-weeks-pregnant.jpg"/>
          <p:cNvPicPr>
            <a:picLocks noChangeAspect="1"/>
          </p:cNvPicPr>
          <p:nvPr/>
        </p:nvPicPr>
        <p:blipFill>
          <a:blip r:embed="rId4" cstate="print"/>
          <a:stretch>
            <a:fillRect/>
          </a:stretch>
        </p:blipFill>
        <p:spPr>
          <a:xfrm>
            <a:off x="5436096" y="2489820"/>
            <a:ext cx="3371850" cy="20193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8"/>
          <p:cNvSpPr txBox="1"/>
          <p:nvPr/>
        </p:nvSpPr>
        <p:spPr>
          <a:xfrm>
            <a:off x="428596" y="1571888"/>
            <a:ext cx="5643602" cy="1785104"/>
          </a:xfrm>
          <a:prstGeom prst="rect">
            <a:avLst/>
          </a:prstGeom>
          <a:noFill/>
        </p:spPr>
        <p:txBody>
          <a:bodyPr wrap="square" rtlCol="0">
            <a:spAutoFit/>
          </a:bodyPr>
          <a:lstStyle/>
          <a:p>
            <a:pPr>
              <a:buClr>
                <a:schemeClr val="accent3">
                  <a:lumMod val="60000"/>
                  <a:lumOff val="40000"/>
                </a:schemeClr>
              </a:buClr>
              <a:buFont typeface="Wingdings" pitchFamily="2" charset="2"/>
              <a:buChar char="Ø"/>
            </a:pPr>
            <a:r>
              <a:rPr lang="sr-Latn-RS" sz="2200" dirty="0" smtClean="0">
                <a:latin typeface="Times New Roman" pitchFamily="18" charset="0"/>
                <a:cs typeface="Times New Roman" pitchFamily="18" charset="0"/>
              </a:rPr>
              <a:t>  </a:t>
            </a:r>
            <a:r>
              <a:rPr lang="sr-Cyrl-RS" sz="2200" dirty="0">
                <a:latin typeface="Times New Roman" pitchFamily="18" charset="0"/>
                <a:cs typeface="Times New Roman" pitchFamily="18" charset="0"/>
              </a:rPr>
              <a:t>Обезбеђивање одговарајуће здравствене заштите приликом порођаја и рођења детета</a:t>
            </a:r>
            <a:endParaRPr lang="en-US" sz="2200" dirty="0" smtClean="0">
              <a:latin typeface="Times New Roman" pitchFamily="18" charset="0"/>
              <a:cs typeface="Times New Roman" pitchFamily="18" charset="0"/>
            </a:endParaRPr>
          </a:p>
          <a:p>
            <a:pPr>
              <a:buFont typeface="Arial" pitchFamily="34" charset="0"/>
              <a:buChar char="•"/>
            </a:pPr>
            <a:endParaRPr lang="sr-Latn-RS" sz="2200" dirty="0" smtClean="0">
              <a:latin typeface="Times New Roman" pitchFamily="18" charset="0"/>
              <a:cs typeface="Times New Roman" pitchFamily="18" charset="0"/>
            </a:endParaRPr>
          </a:p>
          <a:p>
            <a:r>
              <a:rPr lang="en-US" sz="2200" dirty="0" smtClean="0">
                <a:latin typeface="Times New Roman" pitchFamily="18" charset="0"/>
                <a:cs typeface="Times New Roman" pitchFamily="18" charset="0"/>
              </a:rPr>
              <a:t> </a:t>
            </a:r>
            <a:r>
              <a:rPr lang="sr-Cyrl-RS" sz="2200" i="1" dirty="0" smtClean="0">
                <a:latin typeface="Times New Roman" pitchFamily="18" charset="0"/>
                <a:cs typeface="Times New Roman" pitchFamily="18" charset="0"/>
              </a:rPr>
              <a:t>Активности</a:t>
            </a:r>
            <a:r>
              <a:rPr lang="en-US" sz="2200" i="1" dirty="0" smtClean="0">
                <a:latin typeface="Times New Roman" pitchFamily="18" charset="0"/>
                <a:cs typeface="Times New Roman" pitchFamily="18" charset="0"/>
              </a:rPr>
              <a:t>:</a:t>
            </a:r>
            <a:r>
              <a:rPr lang="en-US" sz="2200" dirty="0" smtClean="0">
                <a:latin typeface="Times New Roman" pitchFamily="18" charset="0"/>
                <a:cs typeface="Times New Roman" pitchFamily="18" charset="0"/>
              </a:rPr>
              <a:t> </a:t>
            </a:r>
            <a:endParaRPr lang="sr-Latn-RS" sz="2200" dirty="0" smtClean="0">
              <a:latin typeface="Times New Roman" pitchFamily="18" charset="0"/>
              <a:cs typeface="Times New Roman" pitchFamily="18" charset="0"/>
            </a:endParaRPr>
          </a:p>
          <a:p>
            <a:endParaRPr lang="en-US" sz="2200" dirty="0">
              <a:latin typeface="Times New Roman" pitchFamily="18" charset="0"/>
              <a:cs typeface="Times New Roman" pitchFamily="18" charset="0"/>
            </a:endParaRPr>
          </a:p>
        </p:txBody>
      </p:sp>
      <p:sp>
        <p:nvSpPr>
          <p:cNvPr id="10" name="TextBox 9"/>
          <p:cNvSpPr txBox="1"/>
          <p:nvPr/>
        </p:nvSpPr>
        <p:spPr>
          <a:xfrm>
            <a:off x="501744" y="3119477"/>
            <a:ext cx="5366400" cy="3477875"/>
          </a:xfrm>
          <a:prstGeom prst="rect">
            <a:avLst/>
          </a:prstGeom>
          <a:noFill/>
        </p:spPr>
        <p:txBody>
          <a:bodyPr wrap="square" rtlCol="0">
            <a:spAutoFit/>
          </a:bodyPr>
          <a:lstStyle/>
          <a:p>
            <a:pPr>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Стручна помоћ на порођају</a:t>
            </a:r>
          </a:p>
          <a:p>
            <a:pPr>
              <a:buClr>
                <a:schemeClr val="accent3">
                  <a:lumMod val="60000"/>
                  <a:lumOff val="40000"/>
                </a:schemeClr>
              </a:buClr>
              <a:buFont typeface="Wingdings" pitchFamily="2" charset="2"/>
              <a:buChar char="ü"/>
            </a:pPr>
            <a:endParaRPr lang="sr-Cyrl-RS" sz="2200" dirty="0">
              <a:latin typeface="Times New Roman" pitchFamily="18" charset="0"/>
              <a:cs typeface="Times New Roman" pitchFamily="18" charset="0"/>
            </a:endParaRPr>
          </a:p>
          <a:p>
            <a:pPr>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Стручна нега и помоћ породиљи и новорођенчету</a:t>
            </a:r>
          </a:p>
          <a:p>
            <a:pPr>
              <a:buClr>
                <a:schemeClr val="accent3">
                  <a:lumMod val="60000"/>
                  <a:lumOff val="40000"/>
                </a:schemeClr>
              </a:buClr>
              <a:buFont typeface="Wingdings" pitchFamily="2" charset="2"/>
              <a:buChar char="ü"/>
            </a:pPr>
            <a:endParaRPr lang="sr-Cyrl-RS" sz="2200" dirty="0">
              <a:latin typeface="Times New Roman" pitchFamily="18" charset="0"/>
              <a:cs typeface="Times New Roman" pitchFamily="18" charset="0"/>
            </a:endParaRPr>
          </a:p>
          <a:p>
            <a:pPr>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“Болница пријатељ беба”</a:t>
            </a:r>
          </a:p>
          <a:p>
            <a:pPr>
              <a:buClr>
                <a:schemeClr val="accent3">
                  <a:lumMod val="60000"/>
                  <a:lumOff val="40000"/>
                </a:schemeClr>
              </a:buClr>
              <a:buFont typeface="Wingdings" pitchFamily="2" charset="2"/>
              <a:buChar char="ü"/>
            </a:pPr>
            <a:endParaRPr lang="sr-Cyrl-RS" sz="2200" dirty="0">
              <a:latin typeface="Times New Roman" pitchFamily="18" charset="0"/>
              <a:cs typeface="Times New Roman" pitchFamily="18" charset="0"/>
            </a:endParaRPr>
          </a:p>
          <a:p>
            <a:pPr>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Амбулантни порођај</a:t>
            </a:r>
          </a:p>
          <a:p>
            <a:pPr>
              <a:buClr>
                <a:schemeClr val="accent3">
                  <a:lumMod val="60000"/>
                  <a:lumOff val="40000"/>
                </a:schemeClr>
              </a:buClr>
              <a:buFont typeface="Wingdings" pitchFamily="2" charset="2"/>
              <a:buChar char="ü"/>
            </a:pPr>
            <a:endParaRPr lang="sr-Cyrl-RS" sz="2200" dirty="0">
              <a:latin typeface="Times New Roman" pitchFamily="18" charset="0"/>
              <a:cs typeface="Times New Roman" pitchFamily="18" charset="0"/>
            </a:endParaRPr>
          </a:p>
          <a:p>
            <a:pPr>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Порођај у кући</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2099264038"/>
      </p:ext>
    </p:extLst>
  </p:cSld>
  <p:clrMapOvr>
    <a:masterClrMapping/>
  </p:clrMapOvr>
  <mc:AlternateContent xmlns:mc="http://schemas.openxmlformats.org/markup-compatibility/2006" xmlns:p14="http://schemas.microsoft.com/office/powerpoint/2010/main">
    <mc:Choice Requires="p14">
      <p:transition spd="slow" p14:dur="2000" advTm="85630"/>
    </mc:Choice>
    <mc:Fallback xmlns="">
      <p:transition spd="slow" advTm="8563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000100" y="1214422"/>
            <a:ext cx="6572296" cy="984885"/>
          </a:xfrm>
          <a:prstGeom prst="rect">
            <a:avLst/>
          </a:prstGeom>
          <a:noFill/>
        </p:spPr>
        <p:txBody>
          <a:bodyPr wrap="square" rtlCol="0">
            <a:spAutoFit/>
          </a:bodyPr>
          <a:lstStyle/>
          <a:p>
            <a:r>
              <a:rPr lang="sr-Cyrl-RS" sz="2200" b="1" dirty="0" smtClean="0">
                <a:latin typeface="Times New Roman" pitchFamily="18" charset="0"/>
                <a:cs typeface="Times New Roman" pitchFamily="18" charset="0"/>
              </a:rPr>
              <a:t>Показатељи</a:t>
            </a:r>
            <a:r>
              <a:rPr lang="en-US" sz="2200" b="1" dirty="0" smtClean="0">
                <a:latin typeface="Times New Roman" pitchFamily="18" charset="0"/>
                <a:cs typeface="Times New Roman" pitchFamily="18" charset="0"/>
              </a:rPr>
              <a:t>:</a:t>
            </a:r>
            <a:endParaRPr lang="sr-Latn-RS" sz="2200" b="1" dirty="0" smtClean="0">
              <a:latin typeface="Times New Roman" pitchFamily="18" charset="0"/>
              <a:cs typeface="Times New Roman" pitchFamily="18" charset="0"/>
            </a:endParaRPr>
          </a:p>
          <a:p>
            <a:endParaRPr lang="sr-Latn-RS" dirty="0" smtClean="0"/>
          </a:p>
          <a:p>
            <a:endParaRPr lang="en-US" dirty="0"/>
          </a:p>
        </p:txBody>
      </p:sp>
      <p:sp>
        <p:nvSpPr>
          <p:cNvPr id="37889" name="Rectangle 1"/>
          <p:cNvSpPr>
            <a:spLocks noChangeArrowheads="1"/>
          </p:cNvSpPr>
          <p:nvPr/>
        </p:nvSpPr>
        <p:spPr bwMode="auto">
          <a:xfrm>
            <a:off x="500034" y="3079575"/>
            <a:ext cx="8001056"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fontAlgn="base">
              <a:spcBef>
                <a:spcPct val="0"/>
              </a:spcBef>
              <a:spcAft>
                <a:spcPct val="0"/>
              </a:spcAft>
              <a:buClr>
                <a:schemeClr val="accent3">
                  <a:lumMod val="60000"/>
                  <a:lumOff val="40000"/>
                </a:schemeClr>
              </a:buClr>
              <a:buFont typeface="Wingdings" pitchFamily="2" charset="2"/>
              <a:buChar char="Ø"/>
            </a:pPr>
            <a:r>
              <a:rPr lang="sr-Cyrl-RS" sz="2200" dirty="0">
                <a:latin typeface="Times New Roman" pitchFamily="18" charset="0"/>
                <a:ea typeface="Calibri" pitchFamily="34" charset="0"/>
                <a:cs typeface="Times New Roman" pitchFamily="18" charset="0"/>
              </a:rPr>
              <a:t>Обухват жена стручном помоћи у току порођаја;</a:t>
            </a:r>
          </a:p>
          <a:p>
            <a:pPr lvl="0" algn="just" fontAlgn="base">
              <a:spcBef>
                <a:spcPct val="0"/>
              </a:spcBef>
              <a:spcAft>
                <a:spcPct val="0"/>
              </a:spcAft>
              <a:buClr>
                <a:schemeClr val="accent3">
                  <a:lumMod val="60000"/>
                  <a:lumOff val="40000"/>
                </a:schemeClr>
              </a:buClr>
              <a:buFont typeface="Wingdings" pitchFamily="2" charset="2"/>
              <a:buChar char="Ø"/>
            </a:pPr>
            <a:endParaRPr lang="sr-Cyrl-RS" sz="2200" dirty="0">
              <a:latin typeface="Times New Roman" pitchFamily="18" charset="0"/>
              <a:ea typeface="Calibri" pitchFamily="34" charset="0"/>
              <a:cs typeface="Times New Roman" pitchFamily="18" charset="0"/>
            </a:endParaRPr>
          </a:p>
          <a:p>
            <a:pPr lvl="0" algn="just" fontAlgn="base">
              <a:spcBef>
                <a:spcPct val="0"/>
              </a:spcBef>
              <a:spcAft>
                <a:spcPct val="0"/>
              </a:spcAft>
              <a:buClr>
                <a:schemeClr val="accent3">
                  <a:lumMod val="60000"/>
                  <a:lumOff val="40000"/>
                </a:schemeClr>
              </a:buClr>
              <a:buFont typeface="Wingdings" pitchFamily="2" charset="2"/>
              <a:buChar char="Ø"/>
            </a:pPr>
            <a:r>
              <a:rPr lang="sr-Cyrl-RS" sz="2200" dirty="0">
                <a:latin typeface="Times New Roman" pitchFamily="18" charset="0"/>
                <a:ea typeface="Calibri" pitchFamily="34" charset="0"/>
                <a:cs typeface="Times New Roman" pitchFamily="18" charset="0"/>
              </a:rPr>
              <a:t>Матернална смртност</a:t>
            </a:r>
            <a:endParaRPr kumimoji="0" lang="sr-Latn-RS" sz="22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
                <a:schemeClr val="accent3">
                  <a:lumMod val="60000"/>
                  <a:lumOff val="40000"/>
                </a:schemeClr>
              </a:buClr>
              <a:buSzTx/>
              <a:buFont typeface="Wingdings" pitchFamily="2" charset="2"/>
              <a:buChar char="Ø"/>
              <a:tabLst/>
            </a:pPr>
            <a:endParaRPr kumimoji="0" lang="en-US" sz="22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2099264038"/>
      </p:ext>
    </p:extLst>
  </p:cSld>
  <p:clrMapOvr>
    <a:masterClrMapping/>
  </p:clrMapOvr>
  <mc:AlternateContent xmlns:mc="http://schemas.openxmlformats.org/markup-compatibility/2006" xmlns:p14="http://schemas.microsoft.com/office/powerpoint/2010/main">
    <mc:Choice Requires="p14">
      <p:transition spd="slow" p14:dur="2000" advTm="17819"/>
    </mc:Choice>
    <mc:Fallback xmlns="">
      <p:transition spd="slow" advTm="17819"/>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85786" y="2000240"/>
            <a:ext cx="7715304" cy="430887"/>
          </a:xfrm>
          <a:prstGeom prst="rect">
            <a:avLst/>
          </a:prstGeom>
          <a:noFill/>
        </p:spPr>
        <p:txBody>
          <a:bodyPr wrap="square" rtlCol="0">
            <a:spAutoFit/>
          </a:bodyPr>
          <a:lstStyle/>
          <a:p>
            <a:pPr marL="457200" indent="-457200" algn="just">
              <a:buClr>
                <a:srgbClr val="A04DA3">
                  <a:lumMod val="60000"/>
                  <a:lumOff val="40000"/>
                </a:srgbClr>
              </a:buClr>
              <a:buFont typeface="Wingdings" pitchFamily="2" charset="2"/>
              <a:buChar char="Ø"/>
            </a:pPr>
            <a:endParaRPr lang="en-US" sz="2200">
              <a:solidFill>
                <a:prstClr val="white"/>
              </a:solidFill>
              <a:latin typeface="Times New Roman" pitchFamily="18" charset="0"/>
              <a:cs typeface="Times New Roman" pitchFamily="18" charset="0"/>
            </a:endParaRPr>
          </a:p>
        </p:txBody>
      </p:sp>
      <p:sp>
        <p:nvSpPr>
          <p:cNvPr id="5" name="Rounded Rectangle 4"/>
          <p:cNvSpPr/>
          <p:nvPr/>
        </p:nvSpPr>
        <p:spPr>
          <a:xfrm>
            <a:off x="1208714" y="764704"/>
            <a:ext cx="3867342" cy="504056"/>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sz="2400" b="1" dirty="0" smtClean="0">
                <a:solidFill>
                  <a:prstClr val="white"/>
                </a:solidFill>
                <a:latin typeface="Times New Roman" pitchFamily="18" charset="0"/>
                <a:cs typeface="Times New Roman" pitchFamily="18" charset="0"/>
              </a:rPr>
              <a:t>Вулнерабилне групе</a:t>
            </a:r>
            <a:endParaRPr lang="en-US" sz="2400" b="1" dirty="0">
              <a:solidFill>
                <a:prstClr val="white"/>
              </a:solidFill>
              <a:latin typeface="Times New Roman" pitchFamily="18" charset="0"/>
              <a:cs typeface="Times New Roman" pitchFamily="18" charset="0"/>
            </a:endParaRPr>
          </a:p>
        </p:txBody>
      </p:sp>
      <p:sp>
        <p:nvSpPr>
          <p:cNvPr id="9" name="TextBox 8"/>
          <p:cNvSpPr txBox="1"/>
          <p:nvPr/>
        </p:nvSpPr>
        <p:spPr>
          <a:xfrm>
            <a:off x="214282" y="2924944"/>
            <a:ext cx="5725870" cy="2462213"/>
          </a:xfrm>
          <a:prstGeom prst="rect">
            <a:avLst/>
          </a:prstGeom>
          <a:noFill/>
        </p:spPr>
        <p:txBody>
          <a:bodyPr wrap="square" lIns="72000" rtlCol="0">
            <a:spAutoFit/>
          </a:bodyPr>
          <a:lstStyle/>
          <a:p>
            <a:pPr algn="ctr">
              <a:buClr>
                <a:srgbClr val="A04DA3">
                  <a:lumMod val="60000"/>
                  <a:lumOff val="40000"/>
                </a:srgbClr>
              </a:buClr>
              <a:buFont typeface="Wingdings" pitchFamily="2" charset="2"/>
              <a:buChar char="Ø"/>
            </a:pPr>
            <a:endParaRPr lang="en-US" sz="2200" dirty="0" smtClean="0">
              <a:solidFill>
                <a:prstClr val="white"/>
              </a:solidFill>
              <a:latin typeface="Times New Roman" pitchFamily="18" charset="0"/>
              <a:cs typeface="Times New Roman" pitchFamily="18" charset="0"/>
            </a:endParaRPr>
          </a:p>
          <a:p>
            <a:pPr algn="ctr">
              <a:buClr>
                <a:srgbClr val="A04DA3">
                  <a:lumMod val="60000"/>
                  <a:lumOff val="40000"/>
                </a:srgbClr>
              </a:buClr>
              <a:buFont typeface="Wingdings" pitchFamily="2" charset="2"/>
              <a:buChar char="Ø"/>
            </a:pPr>
            <a:r>
              <a:rPr lang="en-US" sz="2200" dirty="0" smtClean="0">
                <a:solidFill>
                  <a:prstClr val="white"/>
                </a:solidFill>
                <a:latin typeface="Times New Roman" pitchFamily="18" charset="0"/>
                <a:cs typeface="Times New Roman" pitchFamily="18" charset="0"/>
              </a:rPr>
              <a:t> </a:t>
            </a:r>
            <a:r>
              <a:rPr lang="sr-Latn-RS" sz="2200" dirty="0" smtClean="0">
                <a:solidFill>
                  <a:prstClr val="white"/>
                </a:solidFill>
                <a:latin typeface="Times New Roman" pitchFamily="18" charset="0"/>
                <a:cs typeface="Times New Roman" pitchFamily="18" charset="0"/>
              </a:rPr>
              <a:t> </a:t>
            </a:r>
            <a:r>
              <a:rPr lang="sr-Cyrl-RS" sz="2200" dirty="0">
                <a:solidFill>
                  <a:prstClr val="white"/>
                </a:solidFill>
                <a:latin typeface="Times New Roman" pitchFamily="18" charset="0"/>
                <a:cs typeface="Times New Roman" pitchFamily="18" charset="0"/>
              </a:rPr>
              <a:t>Она која има више него просечне шансе да развије здравствени проблем – због социјално економског стања, ограниченог приступа ресурсима, и низа личних својстава ( пол, године, облици понашања и то посебно ризичног, здравствено стање ....)</a:t>
            </a:r>
            <a:endParaRPr lang="en-US" sz="2200" dirty="0" smtClean="0">
              <a:solidFill>
                <a:prstClr val="white"/>
              </a:solidFill>
              <a:latin typeface="Times New Roman" pitchFamily="18" charset="0"/>
              <a:cs typeface="Times New Roman" pitchFamily="18" charset="0"/>
            </a:endParaRPr>
          </a:p>
        </p:txBody>
      </p:sp>
      <p:sp>
        <p:nvSpPr>
          <p:cNvPr id="10" name="TextBox 9"/>
          <p:cNvSpPr txBox="1"/>
          <p:nvPr/>
        </p:nvSpPr>
        <p:spPr>
          <a:xfrm>
            <a:off x="226968" y="1830962"/>
            <a:ext cx="6013902" cy="769441"/>
          </a:xfrm>
          <a:prstGeom prst="rect">
            <a:avLst/>
          </a:prstGeom>
          <a:noFill/>
        </p:spPr>
        <p:txBody>
          <a:bodyPr wrap="square" rtlCol="0">
            <a:spAutoFit/>
          </a:bodyPr>
          <a:lstStyle/>
          <a:p>
            <a:r>
              <a:rPr lang="sr-Cyrl-RS" sz="2200" b="1" dirty="0">
                <a:solidFill>
                  <a:prstClr val="white"/>
                </a:solidFill>
                <a:latin typeface="Times New Roman" pitchFamily="18" charset="0"/>
                <a:cs typeface="Times New Roman" pitchFamily="18" charset="0"/>
              </a:rPr>
              <a:t>Вулнерабилна /индивидуа/ група/ популација у здравственом смислу</a:t>
            </a:r>
            <a:endParaRPr lang="en-US" sz="2200" b="1" dirty="0">
              <a:solidFill>
                <a:prstClr val="white"/>
              </a:solidFill>
              <a:latin typeface="Times New Roman" pitchFamily="18" charset="0"/>
              <a:cs typeface="Times New Roman" pitchFamily="18" charset="0"/>
            </a:endParaRPr>
          </a:p>
        </p:txBody>
      </p:sp>
      <p:pic>
        <p:nvPicPr>
          <p:cNvPr id="13" name="Picture 12" descr="teams-in-action.gif"/>
          <p:cNvPicPr>
            <a:picLocks noChangeAspect="1"/>
          </p:cNvPicPr>
          <p:nvPr/>
        </p:nvPicPr>
        <p:blipFill>
          <a:blip r:embed="rId2" cstate="print">
            <a:duotone>
              <a:schemeClr val="accent3">
                <a:shade val="45000"/>
                <a:satMod val="135000"/>
              </a:schemeClr>
              <a:prstClr val="white"/>
            </a:duotone>
          </a:blip>
          <a:stretch>
            <a:fillRect/>
          </a:stretch>
        </p:blipFill>
        <p:spPr>
          <a:xfrm>
            <a:off x="6349686" y="3861048"/>
            <a:ext cx="2542794" cy="23534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descr="C:\Documents and Settings\Darko\Desktop\pv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00" y="1434631"/>
            <a:ext cx="2500313" cy="16402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467503800"/>
      </p:ext>
    </p:extLst>
  </p:cSld>
  <p:clrMapOvr>
    <a:masterClrMapping/>
  </p:clrMapOvr>
  <mc:AlternateContent xmlns:mc="http://schemas.openxmlformats.org/markup-compatibility/2006" xmlns:p14="http://schemas.microsoft.com/office/powerpoint/2010/main">
    <mc:Choice Requires="p14">
      <p:transition spd="slow" p14:dur="2000" advTm="44030"/>
    </mc:Choice>
    <mc:Fallback xmlns="">
      <p:transition spd="slow" advTm="4403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051720" y="980728"/>
            <a:ext cx="4968552" cy="504056"/>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sz="2200" b="1" dirty="0" smtClean="0">
                <a:latin typeface="Times New Roman" pitchFamily="18" charset="0"/>
                <a:cs typeface="Times New Roman" pitchFamily="18" charset="0"/>
              </a:rPr>
              <a:t>Постпартална здравствена заштита</a:t>
            </a:r>
            <a:endParaRPr lang="en-US" sz="2200" b="1" dirty="0">
              <a:latin typeface="Times New Roman" pitchFamily="18" charset="0"/>
              <a:cs typeface="Times New Roman" pitchFamily="18" charset="0"/>
            </a:endParaRPr>
          </a:p>
        </p:txBody>
      </p:sp>
      <p:pic>
        <p:nvPicPr>
          <p:cNvPr id="6" name="Picture 10" descr="C:\Documents and Settings\Darko\Desktop\300px-FemaleSign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14348" y="2276872"/>
            <a:ext cx="7929618" cy="4154984"/>
          </a:xfrm>
          <a:prstGeom prst="rect">
            <a:avLst/>
          </a:prstGeom>
          <a:noFill/>
        </p:spPr>
        <p:txBody>
          <a:bodyPr wrap="square" rtlCol="0">
            <a:spAutoFit/>
          </a:bodyPr>
          <a:lstStyle/>
          <a:p>
            <a:pPr algn="just">
              <a:buClr>
                <a:schemeClr val="accent3">
                  <a:lumMod val="60000"/>
                  <a:lumOff val="40000"/>
                </a:schemeClr>
              </a:buClr>
              <a:buFont typeface="Wingdings" pitchFamily="2" charset="2"/>
              <a:buChar char="Ø"/>
            </a:pPr>
            <a:r>
              <a:rPr lang="sr-Latn-RS" sz="2200" dirty="0" smtClean="0">
                <a:latin typeface="Times New Roman" pitchFamily="18" charset="0"/>
                <a:cs typeface="Times New Roman" pitchFamily="18" charset="0"/>
              </a:rPr>
              <a:t> </a:t>
            </a:r>
            <a:r>
              <a:rPr lang="sr-Cyrl-RS" sz="2200" dirty="0">
                <a:latin typeface="Times New Roman" pitchFamily="18" charset="0"/>
                <a:cs typeface="Times New Roman" pitchFamily="18" charset="0"/>
              </a:rPr>
              <a:t>Очување и унапређење здравља жена у пуерперијуму (6 недеља након порођаја)</a:t>
            </a:r>
          </a:p>
          <a:p>
            <a:pPr algn="just">
              <a:buClr>
                <a:schemeClr val="accent3">
                  <a:lumMod val="60000"/>
                  <a:lumOff val="40000"/>
                </a:schemeClr>
              </a:buClr>
              <a:buFont typeface="Wingdings" pitchFamily="2" charset="2"/>
              <a:buChar char="Ø"/>
            </a:pPr>
            <a:endParaRPr lang="sr-Cyrl-RS" sz="22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Ø"/>
            </a:pPr>
            <a:r>
              <a:rPr lang="sr-Cyrl-RS" sz="2200" dirty="0">
                <a:latin typeface="Times New Roman" pitchFamily="18" charset="0"/>
                <a:cs typeface="Times New Roman" pitchFamily="18" charset="0"/>
              </a:rPr>
              <a:t>Активности: </a:t>
            </a:r>
          </a:p>
          <a:p>
            <a:pPr algn="just">
              <a:buClr>
                <a:schemeClr val="accent3">
                  <a:lumMod val="60000"/>
                  <a:lumOff val="40000"/>
                </a:schemeClr>
              </a:buClr>
              <a:buFont typeface="Wingdings" pitchFamily="2" charset="2"/>
              <a:buChar char="Ø"/>
            </a:pPr>
            <a:endParaRPr lang="sr-Cyrl-RS" sz="22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Ø"/>
            </a:pPr>
            <a:r>
              <a:rPr lang="sr-Cyrl-RS" sz="2200" dirty="0">
                <a:latin typeface="Times New Roman" pitchFamily="18" charset="0"/>
                <a:cs typeface="Times New Roman" pitchFamily="18" charset="0"/>
              </a:rPr>
              <a:t>Превенција и лечење компликација у пуерперијуму. Надзор над здрављем породиље у здравственој установи (крварење, ране од епизиотомије, успостављање лактације, стање дојки, превенција рагада и маститиса, превенција анемије)</a:t>
            </a:r>
          </a:p>
          <a:p>
            <a:pPr algn="just">
              <a:buClr>
                <a:schemeClr val="accent3">
                  <a:lumMod val="60000"/>
                  <a:lumOff val="40000"/>
                </a:schemeClr>
              </a:buClr>
              <a:buFont typeface="Wingdings" pitchFamily="2" charset="2"/>
              <a:buChar char="Ø"/>
            </a:pPr>
            <a:endParaRPr lang="sr-Cyrl-RS" sz="22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Ø"/>
            </a:pPr>
            <a:r>
              <a:rPr lang="sr-Cyrl-RS" sz="2200" dirty="0">
                <a:latin typeface="Times New Roman" pitchFamily="18" charset="0"/>
                <a:cs typeface="Times New Roman" pitchFamily="18" charset="0"/>
              </a:rPr>
              <a:t>Праћење здравственог стања породиље и новорођенчета од стране поливалентне патронажне службе.</a:t>
            </a:r>
            <a:endParaRPr lang="en-US" sz="22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3604613"/>
      </p:ext>
    </p:extLst>
  </p:cSld>
  <p:clrMapOvr>
    <a:masterClrMapping/>
  </p:clrMapOvr>
  <mc:AlternateContent xmlns:mc="http://schemas.openxmlformats.org/markup-compatibility/2006" xmlns:p14="http://schemas.microsoft.com/office/powerpoint/2010/main">
    <mc:Choice Requires="p14">
      <p:transition spd="slow" p14:dur="2000" advTm="39389"/>
    </mc:Choice>
    <mc:Fallback xmlns="">
      <p:transition spd="slow" advTm="39389"/>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 descr="C:\Documents and Settings\Darko\Desktop\300px-FemaleSign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187624" y="3502169"/>
            <a:ext cx="6286544" cy="430887"/>
          </a:xfrm>
          <a:prstGeom prst="rect">
            <a:avLst/>
          </a:prstGeom>
          <a:noFill/>
        </p:spPr>
        <p:txBody>
          <a:bodyPr wrap="square" rtlCol="0">
            <a:spAutoFit/>
          </a:bodyPr>
          <a:lstStyle/>
          <a:p>
            <a:r>
              <a:rPr lang="sr-Cyrl-RS" sz="2200" b="1" dirty="0" smtClean="0">
                <a:latin typeface="Times New Roman" pitchFamily="18" charset="0"/>
                <a:cs typeface="Times New Roman" pitchFamily="18" charset="0"/>
              </a:rPr>
              <a:t>Показатељи:</a:t>
            </a:r>
            <a:endParaRPr lang="sr-Latn-RS" dirty="0" smtClean="0"/>
          </a:p>
        </p:txBody>
      </p:sp>
      <p:sp>
        <p:nvSpPr>
          <p:cNvPr id="38913" name="Rectangle 1"/>
          <p:cNvSpPr>
            <a:spLocks noChangeArrowheads="1"/>
          </p:cNvSpPr>
          <p:nvPr/>
        </p:nvSpPr>
        <p:spPr bwMode="auto">
          <a:xfrm>
            <a:off x="857224" y="4308192"/>
            <a:ext cx="7531200" cy="17851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fontAlgn="base">
              <a:spcBef>
                <a:spcPct val="0"/>
              </a:spcBef>
              <a:spcAft>
                <a:spcPct val="0"/>
              </a:spcAft>
              <a:buClr>
                <a:schemeClr val="accent3">
                  <a:lumMod val="60000"/>
                  <a:lumOff val="40000"/>
                </a:schemeClr>
              </a:buClr>
              <a:buFont typeface="Wingdings" pitchFamily="2" charset="2"/>
              <a:buChar char="Ø"/>
            </a:pPr>
            <a:r>
              <a:rPr kumimoji="0" lang="sr-Latn-RS"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lang="sr-Cyrl-RS" sz="2200" dirty="0">
                <a:latin typeface="Times New Roman" pitchFamily="18" charset="0"/>
                <a:ea typeface="Calibri" pitchFamily="34" charset="0"/>
                <a:cs typeface="Times New Roman" pitchFamily="18" charset="0"/>
              </a:rPr>
              <a:t>Обухват породиља и новорођенчади радом поливалентне патронажне службе</a:t>
            </a:r>
          </a:p>
          <a:p>
            <a:pPr lvl="0" algn="just" fontAlgn="base">
              <a:spcBef>
                <a:spcPct val="0"/>
              </a:spcBef>
              <a:spcAft>
                <a:spcPct val="0"/>
              </a:spcAft>
              <a:buClr>
                <a:schemeClr val="accent3">
                  <a:lumMod val="60000"/>
                  <a:lumOff val="40000"/>
                </a:schemeClr>
              </a:buClr>
              <a:buFont typeface="Wingdings" pitchFamily="2" charset="2"/>
              <a:buChar char="Ø"/>
            </a:pPr>
            <a:endParaRPr lang="sr-Cyrl-RS" sz="2200" dirty="0">
              <a:latin typeface="Times New Roman" pitchFamily="18" charset="0"/>
              <a:ea typeface="Calibri" pitchFamily="34" charset="0"/>
              <a:cs typeface="Times New Roman" pitchFamily="18" charset="0"/>
            </a:endParaRPr>
          </a:p>
          <a:p>
            <a:pPr lvl="0" algn="just" fontAlgn="base">
              <a:spcBef>
                <a:spcPct val="0"/>
              </a:spcBef>
              <a:spcAft>
                <a:spcPct val="0"/>
              </a:spcAft>
              <a:buClr>
                <a:schemeClr val="accent3">
                  <a:lumMod val="60000"/>
                  <a:lumOff val="40000"/>
                </a:schemeClr>
              </a:buClr>
              <a:buFont typeface="Wingdings" pitchFamily="2" charset="2"/>
              <a:buChar char="Ø"/>
            </a:pPr>
            <a:r>
              <a:rPr lang="sr-Cyrl-RS" sz="2200" dirty="0">
                <a:latin typeface="Times New Roman" pitchFamily="18" charset="0"/>
                <a:ea typeface="Calibri" pitchFamily="34" charset="0"/>
                <a:cs typeface="Times New Roman" pitchFamily="18" charset="0"/>
              </a:rPr>
              <a:t>Обухват жена првим гинеколошким прегледом до шест месеци после порођаја</a:t>
            </a:r>
            <a:endParaRPr kumimoji="0" lang="en-US" sz="22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 name="TextBox 1"/>
          <p:cNvSpPr txBox="1"/>
          <p:nvPr/>
        </p:nvSpPr>
        <p:spPr>
          <a:xfrm>
            <a:off x="857224" y="836712"/>
            <a:ext cx="7531200" cy="2462213"/>
          </a:xfrm>
          <a:prstGeom prst="rect">
            <a:avLst/>
          </a:prstGeom>
          <a:noFill/>
        </p:spPr>
        <p:txBody>
          <a:bodyPr wrap="square" rtlCol="0">
            <a:spAutoFit/>
          </a:bodyPr>
          <a:lstStyle/>
          <a:p>
            <a:pPr algn="just">
              <a:buClr>
                <a:schemeClr val="accent3">
                  <a:lumMod val="60000"/>
                  <a:lumOff val="40000"/>
                </a:schemeClr>
              </a:buClr>
            </a:pPr>
            <a:endParaRPr lang="en-US" sz="22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ü"/>
            </a:pPr>
            <a:r>
              <a:rPr lang="sr-Latn-RS" sz="2200" dirty="0">
                <a:latin typeface="Times New Roman" pitchFamily="18" charset="0"/>
                <a:cs typeface="Times New Roman" pitchFamily="18" charset="0"/>
              </a:rPr>
              <a:t> </a:t>
            </a:r>
            <a:r>
              <a:rPr lang="sr-Cyrl-RS" sz="2200" dirty="0">
                <a:latin typeface="Times New Roman" pitchFamily="18" charset="0"/>
                <a:cs typeface="Times New Roman" pitchFamily="18" charset="0"/>
              </a:rPr>
              <a:t>Конролни преглед бабињаре у служби за здравствену заштиту жена у дому здравља.</a:t>
            </a:r>
          </a:p>
          <a:p>
            <a:pPr algn="just">
              <a:buClr>
                <a:schemeClr val="accent3">
                  <a:lumMod val="60000"/>
                  <a:lumOff val="40000"/>
                </a:schemeClr>
              </a:buClr>
              <a:buFont typeface="Wingdings" pitchFamily="2" charset="2"/>
              <a:buChar char="ü"/>
            </a:pPr>
            <a:endParaRPr lang="sr-Cyrl-RS" sz="22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Медицинска, психолошка и социјална подршка самохраним мајкама у сарадњи са другим секторима друштва (социјална заштита, локална самоуправа).</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23604613"/>
      </p:ext>
    </p:extLst>
  </p:cSld>
  <p:clrMapOvr>
    <a:masterClrMapping/>
  </p:clrMapOvr>
  <mc:AlternateContent xmlns:mc="http://schemas.openxmlformats.org/markup-compatibility/2006" xmlns:p14="http://schemas.microsoft.com/office/powerpoint/2010/main">
    <mc:Choice Requires="p14">
      <p:transition spd="slow" p14:dur="2000" advTm="43398"/>
    </mc:Choice>
    <mc:Fallback xmlns="">
      <p:transition spd="slow" advTm="43398"/>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857224" y="1239143"/>
            <a:ext cx="6523088" cy="369332"/>
          </a:xfrm>
          <a:prstGeom prst="rect">
            <a:avLst/>
          </a:prstGeom>
          <a:noFill/>
        </p:spPr>
        <p:txBody>
          <a:bodyPr wrap="square" rtlCol="0">
            <a:spAutoFit/>
          </a:bodyPr>
          <a:lstStyle/>
          <a:p>
            <a:endParaRPr lang="en-US" b="1">
              <a:latin typeface="Times New Roman" pitchFamily="18" charset="0"/>
              <a:cs typeface="Times New Roman" pitchFamily="18" charset="0"/>
            </a:endParaRPr>
          </a:p>
        </p:txBody>
      </p:sp>
      <p:sp>
        <p:nvSpPr>
          <p:cNvPr id="38913" name="Rectangle 1"/>
          <p:cNvSpPr>
            <a:spLocks noChangeArrowheads="1"/>
          </p:cNvSpPr>
          <p:nvPr/>
        </p:nvSpPr>
        <p:spPr bwMode="auto">
          <a:xfrm>
            <a:off x="285688" y="2500306"/>
            <a:ext cx="8858312"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
                <a:schemeClr val="accent3">
                  <a:lumMod val="60000"/>
                  <a:lumOff val="40000"/>
                </a:schemeClr>
              </a:buClr>
              <a:buSzTx/>
              <a:tabLst/>
            </a:pPr>
            <a:endParaRPr kumimoji="0" lang="en-US" sz="2200" b="0" i="0" u="none" strike="noStrike" cap="none" normalizeH="0" baseline="0" smtClean="0">
              <a:ln>
                <a:noFill/>
              </a:ln>
              <a:solidFill>
                <a:schemeClr val="tx1"/>
              </a:solidFill>
              <a:effectLst/>
              <a:latin typeface="Times New Roman" pitchFamily="18" charset="0"/>
              <a:cs typeface="Times New Roman" pitchFamily="18" charset="0"/>
            </a:endParaRPr>
          </a:p>
        </p:txBody>
      </p:sp>
      <p:sp>
        <p:nvSpPr>
          <p:cNvPr id="5" name="TextBox 4"/>
          <p:cNvSpPr txBox="1"/>
          <p:nvPr/>
        </p:nvSpPr>
        <p:spPr>
          <a:xfrm>
            <a:off x="571472" y="2825060"/>
            <a:ext cx="7240888" cy="1200329"/>
          </a:xfrm>
          <a:prstGeom prst="rect">
            <a:avLst/>
          </a:prstGeom>
          <a:noFill/>
        </p:spPr>
        <p:txBody>
          <a:bodyPr wrap="square" rtlCol="0">
            <a:spAutoFit/>
          </a:bodyPr>
          <a:lstStyle/>
          <a:p>
            <a:pPr>
              <a:buClr>
                <a:schemeClr val="accent3">
                  <a:lumMod val="60000"/>
                  <a:lumOff val="40000"/>
                </a:schemeClr>
              </a:buClr>
              <a:buFont typeface="Wingdings" pitchFamily="2" charset="2"/>
              <a:buChar char="Ø"/>
            </a:pPr>
            <a:r>
              <a:rPr lang="sr-Latn-RS" sz="2400" dirty="0" smtClean="0">
                <a:latin typeface="Times New Roman" pitchFamily="18" charset="0"/>
                <a:cs typeface="Times New Roman" pitchFamily="18" charset="0"/>
              </a:rPr>
              <a:t> </a:t>
            </a:r>
            <a:r>
              <a:rPr lang="sr-Cyrl-RS" sz="2400" dirty="0">
                <a:latin typeface="Times New Roman" pitchFamily="18" charset="0"/>
                <a:cs typeface="Times New Roman" pitchFamily="18" charset="0"/>
              </a:rPr>
              <a:t>Матернални морталитет</a:t>
            </a:r>
          </a:p>
          <a:p>
            <a:pPr>
              <a:buClr>
                <a:schemeClr val="accent3">
                  <a:lumMod val="60000"/>
                  <a:lumOff val="40000"/>
                </a:schemeClr>
              </a:buClr>
              <a:buFont typeface="Wingdings" pitchFamily="2" charset="2"/>
              <a:buChar char="Ø"/>
            </a:pPr>
            <a:endParaRPr lang="sr-Cyrl-RS" sz="2400" dirty="0">
              <a:latin typeface="Times New Roman" pitchFamily="18" charset="0"/>
              <a:cs typeface="Times New Roman" pitchFamily="18" charset="0"/>
            </a:endParaRPr>
          </a:p>
          <a:p>
            <a:pPr>
              <a:buClr>
                <a:schemeClr val="accent3">
                  <a:lumMod val="60000"/>
                  <a:lumOff val="40000"/>
                </a:schemeClr>
              </a:buClr>
              <a:buFont typeface="Wingdings" pitchFamily="2" charset="2"/>
              <a:buChar char="Ø"/>
            </a:pPr>
            <a:r>
              <a:rPr lang="sr-Cyrl-RS" sz="2400" dirty="0">
                <a:latin typeface="Times New Roman" pitchFamily="18" charset="0"/>
                <a:cs typeface="Times New Roman" pitchFamily="18" charset="0"/>
              </a:rPr>
              <a:t>Морбидитет жена током:</a:t>
            </a:r>
            <a:endParaRPr lang="en-US" sz="2400" dirty="0" smtClean="0">
              <a:latin typeface="Times New Roman" pitchFamily="18" charset="0"/>
              <a:cs typeface="Times New Roman" pitchFamily="18" charset="0"/>
            </a:endParaRPr>
          </a:p>
        </p:txBody>
      </p:sp>
      <p:sp>
        <p:nvSpPr>
          <p:cNvPr id="2" name="TextBox 1"/>
          <p:cNvSpPr txBox="1"/>
          <p:nvPr/>
        </p:nvSpPr>
        <p:spPr>
          <a:xfrm>
            <a:off x="971600" y="4221088"/>
            <a:ext cx="4536504" cy="1107996"/>
          </a:xfrm>
          <a:prstGeom prst="rect">
            <a:avLst/>
          </a:prstGeom>
          <a:noFill/>
        </p:spPr>
        <p:txBody>
          <a:bodyPr wrap="square" rtlCol="0">
            <a:spAutoFit/>
          </a:bodyPr>
          <a:lstStyle/>
          <a:p>
            <a:pPr marL="342900" indent="-342900">
              <a:buClr>
                <a:schemeClr val="accent3">
                  <a:lumMod val="60000"/>
                  <a:lumOff val="40000"/>
                </a:schemeClr>
              </a:buClr>
              <a:buFont typeface="Wingdings" pitchFamily="2" charset="2"/>
              <a:buChar char="§"/>
            </a:pPr>
            <a:r>
              <a:rPr lang="sr-Cyrl-RS" sz="2200" dirty="0">
                <a:latin typeface="Times New Roman" pitchFamily="18" charset="0"/>
                <a:cs typeface="Times New Roman" pitchFamily="18" charset="0"/>
              </a:rPr>
              <a:t>трудноће,</a:t>
            </a:r>
          </a:p>
          <a:p>
            <a:pPr marL="342900" indent="-342900">
              <a:buClr>
                <a:schemeClr val="accent3">
                  <a:lumMod val="60000"/>
                  <a:lumOff val="40000"/>
                </a:schemeClr>
              </a:buClr>
              <a:buFont typeface="Wingdings" pitchFamily="2" charset="2"/>
              <a:buChar char="§"/>
            </a:pPr>
            <a:r>
              <a:rPr lang="sr-Cyrl-RS" sz="2200" dirty="0">
                <a:latin typeface="Times New Roman" pitchFamily="18" charset="0"/>
                <a:cs typeface="Times New Roman" pitchFamily="18" charset="0"/>
              </a:rPr>
              <a:t>порођаја и </a:t>
            </a:r>
          </a:p>
          <a:p>
            <a:pPr marL="342900" indent="-342900">
              <a:buClr>
                <a:schemeClr val="accent3">
                  <a:lumMod val="60000"/>
                  <a:lumOff val="40000"/>
                </a:schemeClr>
              </a:buClr>
              <a:buFont typeface="Wingdings" pitchFamily="2" charset="2"/>
              <a:buChar char="§"/>
            </a:pPr>
            <a:r>
              <a:rPr lang="sr-Cyrl-RS" sz="2200" dirty="0">
                <a:latin typeface="Times New Roman" pitchFamily="18" charset="0"/>
                <a:cs typeface="Times New Roman" pitchFamily="18" charset="0"/>
              </a:rPr>
              <a:t>пуерперијума</a:t>
            </a:r>
            <a:endParaRPr lang="en-US" sz="2200" dirty="0"/>
          </a:p>
        </p:txBody>
      </p:sp>
      <p:sp>
        <p:nvSpPr>
          <p:cNvPr id="8" name="Rounded Rectangle 7"/>
          <p:cNvSpPr/>
          <p:nvPr/>
        </p:nvSpPr>
        <p:spPr>
          <a:xfrm>
            <a:off x="1115616" y="1124744"/>
            <a:ext cx="6840760" cy="504056"/>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b="1">
              <a:latin typeface="Times New Roman" pitchFamily="18" charset="0"/>
              <a:cs typeface="Times New Roman" pitchFamily="18" charset="0"/>
            </a:endParaRPr>
          </a:p>
        </p:txBody>
      </p:sp>
      <p:sp>
        <p:nvSpPr>
          <p:cNvPr id="10" name="TextBox 9"/>
          <p:cNvSpPr txBox="1"/>
          <p:nvPr/>
        </p:nvSpPr>
        <p:spPr>
          <a:xfrm>
            <a:off x="1391014" y="1161328"/>
            <a:ext cx="6289964" cy="430887"/>
          </a:xfrm>
          <a:prstGeom prst="rect">
            <a:avLst/>
          </a:prstGeom>
          <a:noFill/>
        </p:spPr>
        <p:txBody>
          <a:bodyPr wrap="square" rtlCol="0">
            <a:spAutoFit/>
          </a:bodyPr>
          <a:lstStyle/>
          <a:p>
            <a:r>
              <a:rPr lang="sr-Cyrl-RS" sz="2200" dirty="0">
                <a:latin typeface="Times New Roman" pitchFamily="18" charset="0"/>
                <a:cs typeface="Times New Roman" pitchFamily="18" charset="0"/>
              </a:rPr>
              <a:t>Показатељи за процену здравственог стања мајки</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3686971622"/>
      </p:ext>
    </p:extLst>
  </p:cSld>
  <p:clrMapOvr>
    <a:masterClrMapping/>
  </p:clrMapOvr>
  <mc:AlternateContent xmlns:mc="http://schemas.openxmlformats.org/markup-compatibility/2006" xmlns:p14="http://schemas.microsoft.com/office/powerpoint/2010/main">
    <mc:Choice Requires="p14">
      <p:transition spd="slow" p14:dur="2000" advTm="16692"/>
    </mc:Choice>
    <mc:Fallback xmlns="">
      <p:transition spd="slow" advTm="16692"/>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 descr="C:\Documents and Settings\Darko\Desktop\300px-FemaleSign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195736" y="981889"/>
            <a:ext cx="3714776" cy="430887"/>
          </a:xfrm>
          <a:prstGeom prst="rect">
            <a:avLst/>
          </a:prstGeom>
          <a:noFill/>
        </p:spPr>
        <p:txBody>
          <a:bodyPr wrap="square" rtlCol="0">
            <a:spAutoFit/>
          </a:bodyPr>
          <a:lstStyle/>
          <a:p>
            <a:r>
              <a:rPr lang="sr-Cyrl-RS" sz="2200" b="1" dirty="0" smtClean="0">
                <a:latin typeface="Times New Roman" pitchFamily="18" charset="0"/>
                <a:cs typeface="Times New Roman" pitchFamily="18" charset="0"/>
              </a:rPr>
              <a:t>Матернална смртност</a:t>
            </a:r>
            <a:endParaRPr lang="en-US" sz="2200" b="1" dirty="0">
              <a:latin typeface="Times New Roman" pitchFamily="18" charset="0"/>
              <a:cs typeface="Times New Roman" pitchFamily="18" charset="0"/>
            </a:endParaRPr>
          </a:p>
        </p:txBody>
      </p:sp>
      <p:sp>
        <p:nvSpPr>
          <p:cNvPr id="38913" name="Rectangle 1"/>
          <p:cNvSpPr>
            <a:spLocks noChangeArrowheads="1"/>
          </p:cNvSpPr>
          <p:nvPr/>
        </p:nvSpPr>
        <p:spPr bwMode="auto">
          <a:xfrm>
            <a:off x="285688" y="2500306"/>
            <a:ext cx="8858312"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
                <a:schemeClr val="accent3">
                  <a:lumMod val="60000"/>
                  <a:lumOff val="40000"/>
                </a:schemeClr>
              </a:buClr>
              <a:buSzTx/>
              <a:tabLst/>
            </a:pPr>
            <a:endParaRPr kumimoji="0" lang="en-US" sz="2200" b="0" i="0" u="none" strike="noStrike" cap="none" normalizeH="0" baseline="0" smtClean="0">
              <a:ln>
                <a:noFill/>
              </a:ln>
              <a:solidFill>
                <a:schemeClr val="tx1"/>
              </a:solidFill>
              <a:effectLst/>
              <a:latin typeface="Times New Roman" pitchFamily="18" charset="0"/>
              <a:cs typeface="Times New Roman" pitchFamily="18" charset="0"/>
            </a:endParaRPr>
          </a:p>
        </p:txBody>
      </p:sp>
      <p:sp>
        <p:nvSpPr>
          <p:cNvPr id="9" name="TextBox 8"/>
          <p:cNvSpPr txBox="1"/>
          <p:nvPr/>
        </p:nvSpPr>
        <p:spPr>
          <a:xfrm>
            <a:off x="469284" y="1988835"/>
            <a:ext cx="8031806" cy="4493538"/>
          </a:xfrm>
          <a:prstGeom prst="rect">
            <a:avLst/>
          </a:prstGeom>
          <a:noFill/>
        </p:spPr>
        <p:txBody>
          <a:bodyPr wrap="square" rtlCol="0">
            <a:spAutoFit/>
          </a:bodyPr>
          <a:lstStyle/>
          <a:p>
            <a:pPr marL="342900" indent="-342900" algn="just">
              <a:buClr>
                <a:schemeClr val="accent3">
                  <a:lumMod val="60000"/>
                  <a:lumOff val="40000"/>
                </a:schemeClr>
              </a:buClr>
              <a:buFont typeface="Wingdings" pitchFamily="2" charset="2"/>
              <a:buChar char="v"/>
            </a:pPr>
            <a:r>
              <a:rPr lang="sr-Cyrl-RS" sz="2200" dirty="0">
                <a:latin typeface="Times New Roman" pitchFamily="18" charset="0"/>
                <a:cs typeface="Times New Roman" pitchFamily="18" charset="0"/>
              </a:rPr>
              <a:t>Матернална смртност, представља смртност жена у трудноћи, на порођају и шест недеља (42 дана) после порођаја (у периоду пуерперијума – бабиња) због разлога повезаних са овим стањима. </a:t>
            </a:r>
          </a:p>
          <a:p>
            <a:pPr marL="342900" indent="-342900" algn="just">
              <a:buClr>
                <a:schemeClr val="accent3">
                  <a:lumMod val="60000"/>
                  <a:lumOff val="40000"/>
                </a:schemeClr>
              </a:buClr>
              <a:buFont typeface="Wingdings" pitchFamily="2" charset="2"/>
              <a:buChar char="v"/>
            </a:pPr>
            <a:endParaRPr lang="sr-Cyrl-RS" sz="2200" dirty="0">
              <a:latin typeface="Times New Roman" pitchFamily="18" charset="0"/>
              <a:cs typeface="Times New Roman" pitchFamily="18" charset="0"/>
            </a:endParaRPr>
          </a:p>
          <a:p>
            <a:pPr marL="342900" indent="-342900" algn="just">
              <a:buClr>
                <a:schemeClr val="accent3">
                  <a:lumMod val="60000"/>
                  <a:lumOff val="40000"/>
                </a:schemeClr>
              </a:buClr>
              <a:buFont typeface="Wingdings" pitchFamily="2" charset="2"/>
              <a:buChar char="v"/>
            </a:pPr>
            <a:r>
              <a:rPr lang="sr-Cyrl-RS" sz="2200" dirty="0">
                <a:latin typeface="Times New Roman" pitchFamily="18" charset="0"/>
                <a:cs typeface="Times New Roman" pitchFamily="18" charset="0"/>
              </a:rPr>
              <a:t>Могу се израчунати два показатеља матерналне смртности, већ према томе шта се узима као деноминатор или именилац разломка. </a:t>
            </a:r>
          </a:p>
          <a:p>
            <a:pPr marL="342900" indent="-342900" algn="just">
              <a:buClr>
                <a:schemeClr val="accent3">
                  <a:lumMod val="60000"/>
                  <a:lumOff val="40000"/>
                </a:schemeClr>
              </a:buClr>
              <a:buFont typeface="Wingdings" pitchFamily="2" charset="2"/>
              <a:buChar char="v"/>
            </a:pPr>
            <a:endParaRPr lang="sr-Cyrl-RS" sz="2200" dirty="0">
              <a:latin typeface="Times New Roman" pitchFamily="18" charset="0"/>
              <a:cs typeface="Times New Roman" pitchFamily="18" charset="0"/>
            </a:endParaRPr>
          </a:p>
          <a:p>
            <a:pPr marL="342900" indent="-342900" algn="just">
              <a:buClr>
                <a:schemeClr val="accent3">
                  <a:lumMod val="60000"/>
                  <a:lumOff val="40000"/>
                </a:schemeClr>
              </a:buClr>
              <a:buFont typeface="Wingdings" pitchFamily="2" charset="2"/>
              <a:buChar char="v"/>
            </a:pPr>
            <a:r>
              <a:rPr lang="sr-Cyrl-RS" sz="2200" dirty="0">
                <a:latin typeface="Times New Roman" pitchFamily="18" charset="0"/>
                <a:cs typeface="Times New Roman" pitchFamily="18" charset="0"/>
              </a:rPr>
              <a:t>Стопа матерналне смртности представља број умрлих жена у трудноћи, на порођају и пуерперијуму због узрока повезаних са овим стањима на 100 000 жена у генеративном периоду (15 – 49 година)</a:t>
            </a:r>
            <a:endParaRPr lang="en-US" sz="2200" dirty="0">
              <a:latin typeface="Times New Roman" pitchFamily="18" charset="0"/>
              <a:cs typeface="Times New Roman" pitchFamily="18" charset="0"/>
            </a:endParaRPr>
          </a:p>
        </p:txBody>
      </p:sp>
      <p:sp>
        <p:nvSpPr>
          <p:cNvPr id="8" name="Rounded Rectangle 7"/>
          <p:cNvSpPr/>
          <p:nvPr/>
        </p:nvSpPr>
        <p:spPr>
          <a:xfrm>
            <a:off x="1835696" y="981889"/>
            <a:ext cx="3598660" cy="430887"/>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Tree>
    <p:extLst>
      <p:ext uri="{BB962C8B-B14F-4D97-AF65-F5344CB8AC3E}">
        <p14:creationId xmlns:p14="http://schemas.microsoft.com/office/powerpoint/2010/main" val="23604613"/>
      </p:ext>
    </p:extLst>
  </p:cSld>
  <p:clrMapOvr>
    <a:masterClrMapping/>
  </p:clrMapOvr>
  <mc:AlternateContent xmlns:mc="http://schemas.openxmlformats.org/markup-compatibility/2006" xmlns:p14="http://schemas.microsoft.com/office/powerpoint/2010/main">
    <mc:Choice Requires="p14">
      <p:transition spd="slow" p14:dur="2000" advTm="34211"/>
    </mc:Choice>
    <mc:Fallback xmlns="">
      <p:transition spd="slow" advTm="34211"/>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38913" name="Rectangle 1"/>
          <p:cNvSpPr>
            <a:spLocks noChangeArrowheads="1"/>
          </p:cNvSpPr>
          <p:nvPr/>
        </p:nvSpPr>
        <p:spPr bwMode="auto">
          <a:xfrm>
            <a:off x="285688" y="2500306"/>
            <a:ext cx="8858312"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
                <a:schemeClr val="accent3">
                  <a:lumMod val="60000"/>
                  <a:lumOff val="40000"/>
                </a:schemeClr>
              </a:buClr>
              <a:buSzTx/>
              <a:tabLst/>
            </a:pPr>
            <a:endParaRPr kumimoji="0" lang="en-US" sz="2200" b="0" i="0" u="none" strike="noStrike" cap="none" normalizeH="0" baseline="0" smtClean="0">
              <a:ln>
                <a:noFill/>
              </a:ln>
              <a:solidFill>
                <a:schemeClr val="tx1"/>
              </a:solidFill>
              <a:effectLst/>
              <a:latin typeface="Times New Roman" pitchFamily="18" charset="0"/>
              <a:cs typeface="Times New Roman" pitchFamily="18" charset="0"/>
            </a:endParaRPr>
          </a:p>
        </p:txBody>
      </p:sp>
      <p:sp>
        <p:nvSpPr>
          <p:cNvPr id="9" name="TextBox 8"/>
          <p:cNvSpPr txBox="1"/>
          <p:nvPr/>
        </p:nvSpPr>
        <p:spPr>
          <a:xfrm>
            <a:off x="714348" y="1571612"/>
            <a:ext cx="7786742" cy="1446550"/>
          </a:xfrm>
          <a:prstGeom prst="rect">
            <a:avLst/>
          </a:prstGeom>
          <a:noFill/>
        </p:spPr>
        <p:txBody>
          <a:bodyPr wrap="square" rtlCol="0">
            <a:spAutoFit/>
          </a:bodyPr>
          <a:lstStyle/>
          <a:p>
            <a:pPr algn="ctr">
              <a:buClr>
                <a:schemeClr val="accent3">
                  <a:lumMod val="60000"/>
                  <a:lumOff val="40000"/>
                </a:schemeClr>
              </a:buClr>
              <a:buFont typeface="Wingdings" pitchFamily="2" charset="2"/>
              <a:buChar char="Ø"/>
            </a:pPr>
            <a:r>
              <a:rPr lang="sr-Cyrl-RS" sz="2200" dirty="0">
                <a:latin typeface="Times New Roman" pitchFamily="18" charset="0"/>
                <a:cs typeface="Times New Roman" pitchFamily="18" charset="0"/>
              </a:rPr>
              <a:t>Однос матерналне смрти, број умрлих жена у трудноћи, на порођају и пуерперијуму због узрока повезаних са овим стањима на 100 000 живорођене деце.</a:t>
            </a:r>
          </a:p>
          <a:p>
            <a:pPr algn="ctr">
              <a:buClr>
                <a:schemeClr val="accent3">
                  <a:lumMod val="60000"/>
                  <a:lumOff val="40000"/>
                </a:schemeClr>
              </a:buClr>
              <a:buFont typeface="Wingdings" pitchFamily="2" charset="2"/>
              <a:buChar char="Ø"/>
            </a:pPr>
            <a:endParaRPr lang="sr-Cyrl-RS" sz="2200" dirty="0">
              <a:latin typeface="Times New Roman" pitchFamily="18" charset="0"/>
              <a:cs typeface="Times New Roman" pitchFamily="18" charset="0"/>
            </a:endParaRPr>
          </a:p>
        </p:txBody>
      </p:sp>
    </p:spTree>
    <p:extLst>
      <p:ext uri="{BB962C8B-B14F-4D97-AF65-F5344CB8AC3E}">
        <p14:creationId xmlns:p14="http://schemas.microsoft.com/office/powerpoint/2010/main" val="23604613"/>
      </p:ext>
    </p:extLst>
  </p:cSld>
  <p:clrMapOvr>
    <a:masterClrMapping/>
  </p:clrMapOvr>
  <mc:AlternateContent xmlns:mc="http://schemas.openxmlformats.org/markup-compatibility/2006" xmlns:p14="http://schemas.microsoft.com/office/powerpoint/2010/main">
    <mc:Choice Requires="p14">
      <p:transition spd="slow" p14:dur="2000" advTm="29257"/>
    </mc:Choice>
    <mc:Fallback xmlns="">
      <p:transition spd="slow" advTm="29257"/>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415032" y="1163740"/>
            <a:ext cx="7572428" cy="369332"/>
          </a:xfrm>
          <a:prstGeom prst="rect">
            <a:avLst/>
          </a:prstGeom>
          <a:noFill/>
        </p:spPr>
        <p:txBody>
          <a:bodyPr wrap="square" rtlCol="0">
            <a:spAutoFit/>
          </a:bodyPr>
          <a:lstStyle/>
          <a:p>
            <a:r>
              <a:rPr lang="sr-Cyrl-RS" dirty="0"/>
              <a:t>Матернална смртност у Србији у периоду од 2006. – 2016. године</a:t>
            </a:r>
            <a:endParaRPr lang="en-US" dirty="0">
              <a:latin typeface="Times New Roman" pitchFamily="18" charset="0"/>
              <a:cs typeface="Times New Roman" pitchFamily="18" charset="0"/>
            </a:endParaRPr>
          </a:p>
        </p:txBody>
      </p:sp>
      <p:sp>
        <p:nvSpPr>
          <p:cNvPr id="8" name="Rounded Rectangle 7"/>
          <p:cNvSpPr/>
          <p:nvPr/>
        </p:nvSpPr>
        <p:spPr>
          <a:xfrm>
            <a:off x="1398708" y="1124744"/>
            <a:ext cx="6845699" cy="500066"/>
          </a:xfrm>
          <a:prstGeom prst="roundRect">
            <a:avLst/>
          </a:prstGeom>
          <a:noFill/>
          <a:ln w="3175">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1" name="Chart 10"/>
          <p:cNvGraphicFramePr>
            <a:graphicFrameLocks/>
          </p:cNvGraphicFramePr>
          <p:nvPr>
            <p:extLst>
              <p:ext uri="{D42A27DB-BD31-4B8C-83A1-F6EECF244321}">
                <p14:modId xmlns:p14="http://schemas.microsoft.com/office/powerpoint/2010/main" val="3955379343"/>
              </p:ext>
            </p:extLst>
          </p:nvPr>
        </p:nvGraphicFramePr>
        <p:xfrm>
          <a:off x="1547663" y="2057400"/>
          <a:ext cx="6173499" cy="367585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330789275"/>
      </p:ext>
    </p:extLst>
  </p:cSld>
  <p:clrMapOvr>
    <a:masterClrMapping/>
  </p:clrMapOvr>
  <mc:AlternateContent xmlns:mc="http://schemas.openxmlformats.org/markup-compatibility/2006" xmlns:p14="http://schemas.microsoft.com/office/powerpoint/2010/main">
    <mc:Choice Requires="p14">
      <p:transition spd="slow" p14:dur="2000" advTm="41288"/>
    </mc:Choice>
    <mc:Fallback xmlns="">
      <p:transition spd="slow" advTm="41288"/>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 descr="C:\Documents and Settings\Darko\Desktop\300px-FemaleSign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567614" y="1024860"/>
            <a:ext cx="5596674" cy="1446550"/>
          </a:xfrm>
          <a:prstGeom prst="rect">
            <a:avLst/>
          </a:prstGeom>
          <a:noFill/>
          <a:ln>
            <a:noFill/>
          </a:ln>
        </p:spPr>
        <p:txBody>
          <a:bodyPr wrap="square" rtlCol="0">
            <a:spAutoFit/>
          </a:bodyPr>
          <a:lstStyle/>
          <a:p>
            <a:pPr algn="ctr"/>
            <a:r>
              <a:rPr lang="sr-Cyrl-RS" sz="2200" dirty="0">
                <a:latin typeface="Times New Roman" pitchFamily="18" charset="0"/>
                <a:cs typeface="Times New Roman" pitchFamily="18" charset="0"/>
              </a:rPr>
              <a:t>Процентуално учешће пет најчешћих група болести у укупном морбидитету регистрованом у служби здравствене заштите жена, Србија, 2016.</a:t>
            </a:r>
            <a:endParaRPr lang="en-US" sz="2200" dirty="0">
              <a:latin typeface="Times New Roman" pitchFamily="18" charset="0"/>
              <a:cs typeface="Times New Roman" pitchFamily="18" charset="0"/>
            </a:endParaRPr>
          </a:p>
        </p:txBody>
      </p:sp>
      <p:sp>
        <p:nvSpPr>
          <p:cNvPr id="4" name="Rounded Rectangle 3"/>
          <p:cNvSpPr/>
          <p:nvPr/>
        </p:nvSpPr>
        <p:spPr>
          <a:xfrm>
            <a:off x="1547664" y="836712"/>
            <a:ext cx="5760640" cy="1634698"/>
          </a:xfrm>
          <a:prstGeom prst="roundRect">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Chart 5"/>
          <p:cNvGraphicFramePr>
            <a:graphicFrameLocks/>
          </p:cNvGraphicFramePr>
          <p:nvPr>
            <p:extLst>
              <p:ext uri="{D42A27DB-BD31-4B8C-83A1-F6EECF244321}">
                <p14:modId xmlns:p14="http://schemas.microsoft.com/office/powerpoint/2010/main" val="3054808179"/>
              </p:ext>
            </p:extLst>
          </p:nvPr>
        </p:nvGraphicFramePr>
        <p:xfrm>
          <a:off x="1547664" y="2636912"/>
          <a:ext cx="5616624" cy="388843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30789275"/>
      </p:ext>
    </p:extLst>
  </p:cSld>
  <p:clrMapOvr>
    <a:masterClrMapping/>
  </p:clrMapOvr>
  <mc:AlternateContent xmlns:mc="http://schemas.openxmlformats.org/markup-compatibility/2006" xmlns:p14="http://schemas.microsoft.com/office/powerpoint/2010/main">
    <mc:Choice Requires="p14">
      <p:transition spd="slow" p14:dur="2000" advTm="37130"/>
    </mc:Choice>
    <mc:Fallback xmlns="">
      <p:transition spd="slow" advTm="3713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 descr="C:\Documents and Settings\Darko\Desktop\300px-FemaleSign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graphicFrame>
        <p:nvGraphicFramePr>
          <p:cNvPr id="8" name="Chart 7"/>
          <p:cNvGraphicFramePr/>
          <p:nvPr>
            <p:extLst>
              <p:ext uri="{D42A27DB-BD31-4B8C-83A1-F6EECF244321}">
                <p14:modId xmlns:p14="http://schemas.microsoft.com/office/powerpoint/2010/main" val="1023854239"/>
              </p:ext>
            </p:extLst>
          </p:nvPr>
        </p:nvGraphicFramePr>
        <p:xfrm>
          <a:off x="1392455" y="1916832"/>
          <a:ext cx="6215074"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11" name="Rounded Rectangle 10"/>
          <p:cNvSpPr/>
          <p:nvPr/>
        </p:nvSpPr>
        <p:spPr>
          <a:xfrm>
            <a:off x="2771800" y="797797"/>
            <a:ext cx="3456384" cy="470963"/>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2" name="TextBox 11"/>
          <p:cNvSpPr txBox="1"/>
          <p:nvPr/>
        </p:nvSpPr>
        <p:spPr>
          <a:xfrm>
            <a:off x="2771800" y="771244"/>
            <a:ext cx="3600400" cy="430887"/>
          </a:xfrm>
          <a:prstGeom prst="rect">
            <a:avLst/>
          </a:prstGeom>
          <a:noFill/>
        </p:spPr>
        <p:txBody>
          <a:bodyPr wrap="square" rtlCol="0">
            <a:spAutoFit/>
          </a:bodyPr>
          <a:lstStyle/>
          <a:p>
            <a:r>
              <a:rPr lang="en-US" sz="2200" b="1" dirty="0" smtClean="0">
                <a:latin typeface="Times New Roman" pitchFamily="18" charset="0"/>
                <a:cs typeface="Times New Roman" pitchFamily="18" charset="0"/>
              </a:rPr>
              <a:t>  </a:t>
            </a:r>
            <a:r>
              <a:rPr lang="sr-Cyrl-RS" sz="2200" b="1" dirty="0" smtClean="0">
                <a:latin typeface="Times New Roman" pitchFamily="18" charset="0"/>
                <a:cs typeface="Times New Roman" pitchFamily="18" charset="0"/>
              </a:rPr>
              <a:t>Структура морталитета</a:t>
            </a:r>
            <a:endParaRPr lang="en-US" sz="2200" b="1" dirty="0">
              <a:latin typeface="Times New Roman" pitchFamily="18" charset="0"/>
              <a:cs typeface="Times New Roman" pitchFamily="18" charset="0"/>
            </a:endParaRPr>
          </a:p>
        </p:txBody>
      </p:sp>
      <p:sp>
        <p:nvSpPr>
          <p:cNvPr id="2" name="Rectangle 1"/>
          <p:cNvSpPr/>
          <p:nvPr/>
        </p:nvSpPr>
        <p:spPr>
          <a:xfrm>
            <a:off x="2123728" y="1844824"/>
            <a:ext cx="373820" cy="369332"/>
          </a:xfrm>
          <a:prstGeom prst="rect">
            <a:avLst/>
          </a:prstGeom>
        </p:spPr>
        <p:txBody>
          <a:bodyPr wrap="none">
            <a:spAutoFit/>
          </a:bodyPr>
          <a:lstStyle/>
          <a:p>
            <a:r>
              <a:rPr lang="en-US" dirty="0"/>
              <a:t>%</a:t>
            </a:r>
          </a:p>
        </p:txBody>
      </p:sp>
    </p:spTree>
    <p:extLst>
      <p:ext uri="{BB962C8B-B14F-4D97-AF65-F5344CB8AC3E}">
        <p14:creationId xmlns:p14="http://schemas.microsoft.com/office/powerpoint/2010/main" val="2330789275"/>
      </p:ext>
    </p:extLst>
  </p:cSld>
  <p:clrMapOvr>
    <a:masterClrMapping/>
  </p:clrMapOvr>
  <mc:AlternateContent xmlns:mc="http://schemas.openxmlformats.org/markup-compatibility/2006" xmlns:p14="http://schemas.microsoft.com/office/powerpoint/2010/main">
    <mc:Choice Requires="p14">
      <p:transition spd="slow" p14:dur="2000" advTm="18337"/>
    </mc:Choice>
    <mc:Fallback xmlns="">
      <p:transition spd="slow" advTm="18337"/>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620689"/>
            <a:ext cx="7772400" cy="1008111"/>
          </a:xfrm>
        </p:spPr>
        <p:txBody>
          <a:bodyPr>
            <a:normAutofit/>
          </a:bodyPr>
          <a:lstStyle/>
          <a:p>
            <a:endParaRPr lang="en-US" sz="2800" dirty="0">
              <a:latin typeface="Times New Roman" pitchFamily="18" charset="0"/>
              <a:cs typeface="Times New Roman" pitchFamily="18" charset="0"/>
            </a:endParaRPr>
          </a:p>
        </p:txBody>
      </p:sp>
      <p:sp>
        <p:nvSpPr>
          <p:cNvPr id="3" name="Subtitle 2"/>
          <p:cNvSpPr>
            <a:spLocks noGrp="1"/>
          </p:cNvSpPr>
          <p:nvPr>
            <p:ph type="subTitle" idx="1"/>
          </p:nvPr>
        </p:nvSpPr>
        <p:spPr>
          <a:xfrm>
            <a:off x="1323643" y="2197422"/>
            <a:ext cx="6400800" cy="1944216"/>
          </a:xfrm>
        </p:spPr>
        <p:txBody>
          <a:bodyPr>
            <a:normAutofit/>
          </a:bodyPr>
          <a:lstStyle/>
          <a:p>
            <a:pPr lvl="0"/>
            <a:r>
              <a:rPr lang="sr-Cyrl-BA" sz="3300" b="1" dirty="0" smtClean="0">
                <a:solidFill>
                  <a:schemeClr val="tx1"/>
                </a:solidFill>
                <a:latin typeface="Times New Roman" pitchFamily="18" charset="0"/>
                <a:cs typeface="Times New Roman" pitchFamily="18" charset="0"/>
              </a:rPr>
              <a:t>Здравствена заштита старих </a:t>
            </a:r>
            <a:endParaRPr lang="en-US" sz="3300" b="1" dirty="0" smtClean="0">
              <a:solidFill>
                <a:schemeClr val="tx1"/>
              </a:solidFill>
              <a:latin typeface="Times New Roman" pitchFamily="18" charset="0"/>
              <a:cs typeface="Times New Roman" pitchFamily="18" charset="0"/>
            </a:endParaRPr>
          </a:p>
        </p:txBody>
      </p:sp>
      <p:sp>
        <p:nvSpPr>
          <p:cNvPr id="4" name="Rectangle 3"/>
          <p:cNvSpPr/>
          <p:nvPr/>
        </p:nvSpPr>
        <p:spPr>
          <a:xfrm>
            <a:off x="0" y="0"/>
            <a:ext cx="9144000" cy="620688"/>
          </a:xfrm>
          <a:prstGeom prst="rect">
            <a:avLst/>
          </a:prstGeom>
          <a:solidFill>
            <a:schemeClr val="accent3">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BBB59">
                  <a:lumMod val="40000"/>
                  <a:lumOff val="60000"/>
                </a:srgbClr>
              </a:solidFill>
            </a:endParaRPr>
          </a:p>
        </p:txBody>
      </p:sp>
      <p:sp>
        <p:nvSpPr>
          <p:cNvPr id="5" name="Rectangle 4"/>
          <p:cNvSpPr/>
          <p:nvPr/>
        </p:nvSpPr>
        <p:spPr>
          <a:xfrm>
            <a:off x="0" y="6237312"/>
            <a:ext cx="9144000" cy="620688"/>
          </a:xfrm>
          <a:prstGeom prst="rect">
            <a:avLst/>
          </a:prstGeom>
          <a:solidFill>
            <a:schemeClr val="accent3">
              <a:lumMod val="60000"/>
              <a:lumOff val="4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Rectangle 5"/>
          <p:cNvSpPr/>
          <p:nvPr/>
        </p:nvSpPr>
        <p:spPr>
          <a:xfrm>
            <a:off x="611560" y="0"/>
            <a:ext cx="144016" cy="685800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p:nvSpPr>
        <p:spPr>
          <a:xfrm>
            <a:off x="8388424" y="0"/>
            <a:ext cx="144016" cy="685800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47664" y="2060848"/>
            <a:ext cx="6048672" cy="45719"/>
          </a:xfrm>
          <a:prstGeom prst="rect">
            <a:avLst/>
          </a:prstGeom>
          <a:solidFill>
            <a:schemeClr val="accent3">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1475656" y="4111352"/>
            <a:ext cx="6192688" cy="144016"/>
          </a:xfrm>
          <a:prstGeom prst="rect">
            <a:avLst/>
          </a:prstGeom>
          <a:solidFill>
            <a:schemeClr val="accent3">
              <a:lumMod val="60000"/>
              <a:lumOff val="4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Rectangle 10"/>
          <p:cNvSpPr/>
          <p:nvPr/>
        </p:nvSpPr>
        <p:spPr>
          <a:xfrm>
            <a:off x="3119887" y="4096209"/>
            <a:ext cx="2808312" cy="144016"/>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1331640" y="5373216"/>
            <a:ext cx="5760640" cy="461665"/>
          </a:xfrm>
          <a:prstGeom prst="rect">
            <a:avLst/>
          </a:prstGeom>
        </p:spPr>
        <p:txBody>
          <a:bodyPr wrap="square">
            <a:spAutoFit/>
          </a:bodyPr>
          <a:lstStyle/>
          <a:p>
            <a:r>
              <a:rPr lang="sr-Cyrl-RS" sz="1600" b="1" dirty="0" smtClean="0">
                <a:solidFill>
                  <a:prstClr val="black">
                    <a:lumMod val="85000"/>
                    <a:lumOff val="15000"/>
                  </a:prstClr>
                </a:solidFill>
                <a:latin typeface="Times New Roman" pitchFamily="18" charset="0"/>
                <a:cs typeface="Times New Roman" pitchFamily="18" charset="0"/>
              </a:rPr>
              <a:t>                     </a:t>
            </a:r>
            <a:r>
              <a:rPr lang="sr-Cyrl-RS" sz="2400" b="1" dirty="0" smtClean="0">
                <a:solidFill>
                  <a:prstClr val="black">
                    <a:lumMod val="85000"/>
                    <a:lumOff val="15000"/>
                  </a:prstClr>
                </a:solidFill>
                <a:latin typeface="Times New Roman" pitchFamily="18" charset="0"/>
                <a:cs typeface="Times New Roman" pitchFamily="18" charset="0"/>
              </a:rPr>
              <a:t>Доц. др </a:t>
            </a:r>
            <a:r>
              <a:rPr lang="sr-Cyrl-BA" sz="2400" b="1" dirty="0" smtClean="0">
                <a:solidFill>
                  <a:prstClr val="black">
                    <a:lumMod val="85000"/>
                    <a:lumOff val="15000"/>
                  </a:prstClr>
                </a:solidFill>
                <a:latin typeface="Times New Roman" pitchFamily="18" charset="0"/>
                <a:cs typeface="Times New Roman" pitchFamily="18" charset="0"/>
              </a:rPr>
              <a:t>Светлана Радевић</a:t>
            </a:r>
            <a:endParaRPr lang="sr-Cyrl-RS" sz="2400" b="1" dirty="0" smtClean="0">
              <a:solidFill>
                <a:prstClr val="black">
                  <a:lumMod val="85000"/>
                  <a:lumOff val="15000"/>
                </a:prstClr>
              </a:solidFill>
              <a:latin typeface="Times New Roman" pitchFamily="18" charset="0"/>
              <a:cs typeface="Times New Roman" pitchFamily="18" charset="0"/>
            </a:endParaRPr>
          </a:p>
        </p:txBody>
      </p:sp>
    </p:spTree>
    <p:extLst>
      <p:ext uri="{BB962C8B-B14F-4D97-AF65-F5344CB8AC3E}">
        <p14:creationId xmlns:p14="http://schemas.microsoft.com/office/powerpoint/2010/main" val="35809712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sr-Cyrl-RS"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1052736"/>
            <a:ext cx="7493138" cy="4474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611560" y="5850457"/>
            <a:ext cx="7776863" cy="646331"/>
          </a:xfrm>
          <a:prstGeom prst="rect">
            <a:avLst/>
          </a:prstGeom>
        </p:spPr>
        <p:txBody>
          <a:bodyPr wrap="square">
            <a:spAutoFit/>
          </a:bodyPr>
          <a:lstStyle/>
          <a:p>
            <a:pPr algn="ctr"/>
            <a:r>
              <a:rPr lang="en-US" dirty="0">
                <a:solidFill>
                  <a:prstClr val="black"/>
                </a:solidFill>
                <a:latin typeface="Times New Roman" pitchFamily="18" charset="0"/>
                <a:cs typeface="Times New Roman" pitchFamily="18" charset="0"/>
              </a:rPr>
              <a:t>A group of older persons seated outside a tourist hotel in Gueong-Ju, 1981, UN Photo</a:t>
            </a:r>
            <a:endParaRPr lang="sr-Cyrl-RS" dirty="0">
              <a:solidFill>
                <a:prstClr val="black"/>
              </a:solidFill>
              <a:latin typeface="Times New Roman" pitchFamily="18" charset="0"/>
              <a:cs typeface="Times New Roman" pitchFamily="18" charset="0"/>
            </a:endParaRPr>
          </a:p>
        </p:txBody>
      </p:sp>
      <p:sp>
        <p:nvSpPr>
          <p:cNvPr id="6" name="Title 5"/>
          <p:cNvSpPr>
            <a:spLocks noGrp="1"/>
          </p:cNvSpPr>
          <p:nvPr>
            <p:ph type="title"/>
          </p:nvPr>
        </p:nvSpPr>
        <p:spPr>
          <a:xfrm>
            <a:off x="385191" y="188640"/>
            <a:ext cx="8229600" cy="707886"/>
          </a:xfrm>
          <a:prstGeom prst="rect">
            <a:avLst/>
          </a:prstGeom>
        </p:spPr>
        <p:txBody>
          <a:bodyPr wrap="square">
            <a:spAutoFit/>
          </a:bodyPr>
          <a:lstStyle/>
          <a:p>
            <a:pPr algn="ctr"/>
            <a:r>
              <a:rPr lang="sr-Cyrl-BA" sz="2000" b="1" dirty="0" smtClean="0">
                <a:solidFill>
                  <a:srgbClr val="0070C0"/>
                </a:solidFill>
                <a:latin typeface="Times New Roman" pitchFamily="18" charset="0"/>
                <a:cs typeface="Times New Roman" pitchFamily="18" charset="0"/>
              </a:rPr>
              <a:t>Старење становништва је један од од највећих тријумфа човечанства, али и један од највећих изазова (УН)</a:t>
            </a:r>
            <a:endParaRPr lang="sr-Cyrl-RS" sz="20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8991712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5720" y="2000240"/>
            <a:ext cx="7715304" cy="430887"/>
          </a:xfrm>
          <a:prstGeom prst="rect">
            <a:avLst/>
          </a:prstGeom>
          <a:noFill/>
        </p:spPr>
        <p:txBody>
          <a:bodyPr wrap="square" rtlCol="0">
            <a:spAutoFit/>
          </a:bodyPr>
          <a:lstStyle/>
          <a:p>
            <a:pPr marL="457200" indent="-457200" algn="just">
              <a:buClr>
                <a:schemeClr val="accent3">
                  <a:lumMod val="60000"/>
                  <a:lumOff val="40000"/>
                </a:schemeClr>
              </a:buClr>
              <a:buFont typeface="Wingdings" pitchFamily="2" charset="2"/>
              <a:buChar char="Ø"/>
            </a:pPr>
            <a:endParaRPr lang="en-US" sz="2200">
              <a:latin typeface="Times New Roman" pitchFamily="18" charset="0"/>
              <a:cs typeface="Times New Roman" pitchFamily="18" charset="0"/>
            </a:endParaRPr>
          </a:p>
        </p:txBody>
      </p:sp>
      <p:sp>
        <p:nvSpPr>
          <p:cNvPr id="5" name="Rounded Rectangle 4"/>
          <p:cNvSpPr/>
          <p:nvPr/>
        </p:nvSpPr>
        <p:spPr>
          <a:xfrm>
            <a:off x="1142976" y="714356"/>
            <a:ext cx="3888432" cy="504056"/>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sz="2400" b="1" dirty="0" smtClean="0">
                <a:solidFill>
                  <a:schemeClr val="tx1"/>
                </a:solidFill>
                <a:latin typeface="Times New Roman" pitchFamily="18" charset="0"/>
                <a:cs typeface="Times New Roman" pitchFamily="18" charset="0"/>
              </a:rPr>
              <a:t>Вулнерабилне групе</a:t>
            </a:r>
            <a:endParaRPr lang="en-US" sz="2400" b="1" dirty="0">
              <a:solidFill>
                <a:schemeClr val="tx1"/>
              </a:solidFill>
              <a:latin typeface="Times New Roman" pitchFamily="18" charset="0"/>
              <a:cs typeface="Times New Roman" pitchFamily="18" charset="0"/>
            </a:endParaRPr>
          </a:p>
        </p:txBody>
      </p:sp>
      <p:sp>
        <p:nvSpPr>
          <p:cNvPr id="7" name="TextBox 6"/>
          <p:cNvSpPr txBox="1"/>
          <p:nvPr/>
        </p:nvSpPr>
        <p:spPr>
          <a:xfrm>
            <a:off x="214282" y="2143116"/>
            <a:ext cx="6572328" cy="4201150"/>
          </a:xfrm>
          <a:prstGeom prst="rect">
            <a:avLst/>
          </a:prstGeom>
          <a:noFill/>
        </p:spPr>
        <p:txBody>
          <a:bodyPr wrap="square" rtlCol="0">
            <a:spAutoFit/>
          </a:bodyPr>
          <a:lstStyle/>
          <a:p>
            <a:pPr>
              <a:spcBef>
                <a:spcPts val="600"/>
              </a:spcBef>
              <a:buClr>
                <a:schemeClr val="accent3">
                  <a:lumMod val="60000"/>
                  <a:lumOff val="40000"/>
                </a:schemeClr>
              </a:buClr>
            </a:pPr>
            <a:r>
              <a:rPr lang="sr-Cyrl-RS" sz="2200" dirty="0">
                <a:latin typeface="Times New Roman" pitchFamily="18" charset="0"/>
                <a:cs typeface="Times New Roman" pitchFamily="18" charset="0"/>
              </a:rPr>
              <a:t>То су индивидуе / група / </a:t>
            </a:r>
            <a:r>
              <a:rPr lang="sr-Cyrl-RS" sz="2200" dirty="0" smtClean="0">
                <a:latin typeface="Times New Roman" pitchFamily="18" charset="0"/>
                <a:cs typeface="Times New Roman" pitchFamily="18" charset="0"/>
              </a:rPr>
              <a:t>популација</a:t>
            </a:r>
            <a:endParaRPr lang="sr-Cyrl-RS" sz="2200" dirty="0">
              <a:latin typeface="Times New Roman" pitchFamily="18" charset="0"/>
              <a:cs typeface="Times New Roman" pitchFamily="18" charset="0"/>
            </a:endParaRPr>
          </a:p>
          <a:p>
            <a:pPr marL="342900" indent="-342900">
              <a:spcBef>
                <a:spcPts val="600"/>
              </a:spcBef>
              <a:buClr>
                <a:schemeClr val="accent3">
                  <a:lumMod val="60000"/>
                  <a:lumOff val="40000"/>
                </a:schemeClr>
              </a:buClr>
              <a:buFont typeface="Wingdings" pitchFamily="2" charset="2"/>
              <a:buChar char="Ø"/>
            </a:pPr>
            <a:r>
              <a:rPr lang="sr-Cyrl-RS" sz="2200" dirty="0">
                <a:latin typeface="Times New Roman" pitchFamily="18" charset="0"/>
                <a:cs typeface="Times New Roman" pitchFamily="18" charset="0"/>
              </a:rPr>
              <a:t>Без моћи и утицаја у </a:t>
            </a:r>
            <a:r>
              <a:rPr lang="sr-Cyrl-RS" sz="2200" dirty="0" smtClean="0">
                <a:latin typeface="Times New Roman" pitchFamily="18" charset="0"/>
                <a:cs typeface="Times New Roman" pitchFamily="18" charset="0"/>
              </a:rPr>
              <a:t>друштву</a:t>
            </a:r>
            <a:endParaRPr lang="sr-Cyrl-RS" sz="2200" dirty="0">
              <a:latin typeface="Times New Roman" pitchFamily="18" charset="0"/>
              <a:cs typeface="Times New Roman" pitchFamily="18" charset="0"/>
            </a:endParaRPr>
          </a:p>
          <a:p>
            <a:pPr marL="342900" indent="-342900">
              <a:spcBef>
                <a:spcPts val="600"/>
              </a:spcBef>
              <a:buClr>
                <a:schemeClr val="accent3">
                  <a:lumMod val="60000"/>
                  <a:lumOff val="40000"/>
                </a:schemeClr>
              </a:buClr>
              <a:buFont typeface="Wingdings" pitchFamily="2" charset="2"/>
              <a:buChar char="Ø"/>
            </a:pPr>
            <a:r>
              <a:rPr lang="sr-Cyrl-RS" sz="2200" dirty="0">
                <a:latin typeface="Times New Roman" pitchFamily="18" charset="0"/>
                <a:cs typeface="Times New Roman" pitchFamily="18" charset="0"/>
              </a:rPr>
              <a:t>Недостаје им способност да заштите </a:t>
            </a:r>
            <a:endParaRPr lang="sr-Cyrl-RS" sz="2200" dirty="0" smtClean="0">
              <a:latin typeface="Times New Roman" pitchFamily="18" charset="0"/>
              <a:cs typeface="Times New Roman" pitchFamily="18" charset="0"/>
            </a:endParaRPr>
          </a:p>
          <a:p>
            <a:pPr>
              <a:spcBef>
                <a:spcPts val="600"/>
              </a:spcBef>
              <a:buClr>
                <a:schemeClr val="accent3">
                  <a:lumMod val="60000"/>
                  <a:lumOff val="40000"/>
                </a:schemeClr>
              </a:buClr>
            </a:pPr>
            <a:r>
              <a:rPr lang="sr-Cyrl-RS" sz="2200" dirty="0">
                <a:latin typeface="Times New Roman" pitchFamily="18" charset="0"/>
                <a:cs typeface="Times New Roman" pitchFamily="18" charset="0"/>
              </a:rPr>
              <a:t> </a:t>
            </a:r>
            <a:r>
              <a:rPr lang="sr-Cyrl-RS" sz="2200" dirty="0" smtClean="0">
                <a:latin typeface="Times New Roman" pitchFamily="18" charset="0"/>
                <a:cs typeface="Times New Roman" pitchFamily="18" charset="0"/>
              </a:rPr>
              <a:t>    своје интересе</a:t>
            </a:r>
            <a:endParaRPr lang="sr-Cyrl-RS" sz="2200" dirty="0">
              <a:latin typeface="Times New Roman" pitchFamily="18" charset="0"/>
              <a:cs typeface="Times New Roman" pitchFamily="18" charset="0"/>
            </a:endParaRPr>
          </a:p>
          <a:p>
            <a:pPr marL="342900" indent="-342900">
              <a:spcBef>
                <a:spcPts val="600"/>
              </a:spcBef>
              <a:buClr>
                <a:schemeClr val="accent3">
                  <a:lumMod val="60000"/>
                  <a:lumOff val="40000"/>
                </a:schemeClr>
              </a:buClr>
              <a:buFont typeface="Wingdings" pitchFamily="2" charset="2"/>
              <a:buChar char="Ø"/>
            </a:pPr>
            <a:r>
              <a:rPr lang="sr-Cyrl-RS" sz="2200" dirty="0">
                <a:latin typeface="Times New Roman" pitchFamily="18" charset="0"/>
                <a:cs typeface="Times New Roman" pitchFamily="18" charset="0"/>
              </a:rPr>
              <a:t>Недостаје им подршка у породици, околини, </a:t>
            </a:r>
            <a:r>
              <a:rPr lang="sr-Cyrl-RS" sz="2200" dirty="0" smtClean="0">
                <a:latin typeface="Times New Roman" pitchFamily="18" charset="0"/>
                <a:cs typeface="Times New Roman" pitchFamily="18" charset="0"/>
              </a:rPr>
              <a:t>заједници</a:t>
            </a:r>
            <a:endParaRPr lang="sr-Cyrl-RS" sz="2200" dirty="0">
              <a:latin typeface="Times New Roman" pitchFamily="18" charset="0"/>
              <a:cs typeface="Times New Roman" pitchFamily="18" charset="0"/>
            </a:endParaRPr>
          </a:p>
          <a:p>
            <a:pPr marL="342900" indent="-342900">
              <a:spcBef>
                <a:spcPts val="600"/>
              </a:spcBef>
              <a:buClr>
                <a:schemeClr val="accent3">
                  <a:lumMod val="60000"/>
                  <a:lumOff val="40000"/>
                </a:schemeClr>
              </a:buClr>
              <a:buFont typeface="Wingdings" pitchFamily="2" charset="2"/>
              <a:buChar char="Ø"/>
            </a:pPr>
            <a:r>
              <a:rPr lang="sr-Cyrl-RS" sz="2200" dirty="0">
                <a:latin typeface="Times New Roman" pitchFamily="18" charset="0"/>
                <a:cs typeface="Times New Roman" pitchFamily="18" charset="0"/>
              </a:rPr>
              <a:t>Мањак правне, политичке, социјално економске </a:t>
            </a:r>
            <a:r>
              <a:rPr lang="sr-Cyrl-RS" sz="2200" dirty="0" smtClean="0">
                <a:latin typeface="Times New Roman" pitchFamily="18" charset="0"/>
                <a:cs typeface="Times New Roman" pitchFamily="18" charset="0"/>
              </a:rPr>
              <a:t>заштите</a:t>
            </a:r>
          </a:p>
          <a:p>
            <a:pPr marL="342900" indent="-342900">
              <a:buClr>
                <a:schemeClr val="accent3">
                  <a:lumMod val="60000"/>
                  <a:lumOff val="40000"/>
                </a:schemeClr>
              </a:buClr>
              <a:buFont typeface="Wingdings" pitchFamily="2" charset="2"/>
              <a:buChar char="Ø"/>
            </a:pPr>
            <a:endParaRPr lang="sr-Cyrl-RS" sz="2200" dirty="0">
              <a:latin typeface="Times New Roman" pitchFamily="18" charset="0"/>
              <a:cs typeface="Times New Roman" pitchFamily="18" charset="0"/>
            </a:endParaRPr>
          </a:p>
          <a:p>
            <a:pPr>
              <a:buClr>
                <a:schemeClr val="accent3">
                  <a:lumMod val="60000"/>
                  <a:lumOff val="40000"/>
                </a:schemeClr>
              </a:buClr>
            </a:pPr>
            <a:r>
              <a:rPr lang="sr-Cyrl-RS" sz="2200" dirty="0">
                <a:latin typeface="Times New Roman" pitchFamily="18" charset="0"/>
                <a:cs typeface="Times New Roman" pitchFamily="18" charset="0"/>
              </a:rPr>
              <a:t>Отворени за “нападе” и експлоатацију у физичком, социјалном, економском смислу</a:t>
            </a:r>
            <a:endParaRPr lang="en-US" sz="2200" dirty="0" smtClean="0">
              <a:latin typeface="Times New Roman" pitchFamily="18" charset="0"/>
              <a:cs typeface="Times New Roman" pitchFamily="18" charset="0"/>
            </a:endParaRPr>
          </a:p>
        </p:txBody>
      </p:sp>
      <p:sp>
        <p:nvSpPr>
          <p:cNvPr id="8" name="TextBox 7"/>
          <p:cNvSpPr txBox="1"/>
          <p:nvPr/>
        </p:nvSpPr>
        <p:spPr>
          <a:xfrm>
            <a:off x="214282" y="1571612"/>
            <a:ext cx="5786478" cy="430887"/>
          </a:xfrm>
          <a:prstGeom prst="rect">
            <a:avLst/>
          </a:prstGeom>
          <a:noFill/>
        </p:spPr>
        <p:txBody>
          <a:bodyPr wrap="square" rtlCol="0">
            <a:spAutoFit/>
          </a:bodyPr>
          <a:lstStyle/>
          <a:p>
            <a:r>
              <a:rPr lang="sr-Cyrl-RS" sz="2200" b="1" dirty="0" smtClean="0">
                <a:latin typeface="Times New Roman" pitchFamily="18" charset="0"/>
                <a:cs typeface="Times New Roman" pitchFamily="18" charset="0"/>
              </a:rPr>
              <a:t>Заједничке карактеристике:</a:t>
            </a:r>
            <a:endParaRPr lang="en-US" sz="2200" b="1" dirty="0">
              <a:latin typeface="Times New Roman" pitchFamily="18" charset="0"/>
              <a:cs typeface="Times New Roman" pitchFamily="18" charset="0"/>
            </a:endParaRPr>
          </a:p>
        </p:txBody>
      </p:sp>
      <p:pic>
        <p:nvPicPr>
          <p:cNvPr id="9" name="Picture 2" descr="C:\Users\Viktorija\Desktop\safeguard-vulnerable-adults.jpg"/>
          <p:cNvPicPr>
            <a:picLocks noChangeAspect="1" noChangeArrowheads="1"/>
          </p:cNvPicPr>
          <p:nvPr/>
        </p:nvPicPr>
        <p:blipFill>
          <a:blip r:embed="rId2" cstate="print"/>
          <a:stretch>
            <a:fillRect/>
          </a:stretch>
        </p:blipFill>
        <p:spPr bwMode="auto">
          <a:xfrm>
            <a:off x="5270440" y="1096708"/>
            <a:ext cx="3622040" cy="22608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301495606"/>
      </p:ext>
    </p:extLst>
  </p:cSld>
  <p:clrMapOvr>
    <a:masterClrMapping/>
  </p:clrMapOvr>
  <mc:AlternateContent xmlns:mc="http://schemas.openxmlformats.org/markup-compatibility/2006" xmlns:p14="http://schemas.microsoft.com/office/powerpoint/2010/main">
    <mc:Choice Requires="p14">
      <p:transition spd="slow" p14:dur="2000" advTm="19147"/>
    </mc:Choice>
    <mc:Fallback xmlns="">
      <p:transition spd="slow" advTm="19147"/>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normAutofit/>
          </a:bodyPr>
          <a:lstStyle/>
          <a:p>
            <a:r>
              <a:rPr lang="sr-Cyrl-CS" sz="3200" dirty="0">
                <a:latin typeface="Times New Roman" pitchFamily="18" charset="0"/>
                <a:cs typeface="Times New Roman" pitchFamily="18" charset="0"/>
              </a:rPr>
              <a:t>Старење становништва се повезује са многим факторима </a:t>
            </a:r>
          </a:p>
        </p:txBody>
      </p:sp>
      <p:sp>
        <p:nvSpPr>
          <p:cNvPr id="107523" name="Rectangle 3"/>
          <p:cNvSpPr>
            <a:spLocks noGrp="1" noChangeArrowheads="1"/>
          </p:cNvSpPr>
          <p:nvPr>
            <p:ph type="body" idx="1"/>
          </p:nvPr>
        </p:nvSpPr>
        <p:spPr>
          <a:xfrm>
            <a:off x="457200" y="1844824"/>
            <a:ext cx="8229600" cy="4281339"/>
          </a:xfrm>
        </p:spPr>
        <p:txBody>
          <a:bodyPr>
            <a:normAutofit/>
          </a:bodyPr>
          <a:lstStyle/>
          <a:p>
            <a:pPr>
              <a:lnSpc>
                <a:spcPct val="80000"/>
              </a:lnSpc>
            </a:pPr>
            <a:r>
              <a:rPr lang="sr-Cyrl-CS" sz="2400" dirty="0">
                <a:latin typeface="Times New Roman" pitchFamily="18" charset="0"/>
                <a:cs typeface="Times New Roman" pitchFamily="18" charset="0"/>
              </a:rPr>
              <a:t>падом дечје смртности, </a:t>
            </a:r>
          </a:p>
          <a:p>
            <a:pPr>
              <a:lnSpc>
                <a:spcPct val="80000"/>
              </a:lnSpc>
            </a:pPr>
            <a:r>
              <a:rPr lang="sr-Cyrl-CS" sz="2400" dirty="0">
                <a:latin typeface="Times New Roman" pitchFamily="18" charset="0"/>
                <a:cs typeface="Times New Roman" pitchFamily="18" charset="0"/>
              </a:rPr>
              <a:t>редукцијом матерналне смртности, </a:t>
            </a:r>
          </a:p>
          <a:p>
            <a:pPr>
              <a:lnSpc>
                <a:spcPct val="80000"/>
              </a:lnSpc>
            </a:pPr>
            <a:r>
              <a:rPr lang="sr-Cyrl-CS" sz="2400" dirty="0">
                <a:latin typeface="Times New Roman" pitchFamily="18" charset="0"/>
                <a:cs typeface="Times New Roman" pitchFamily="18" charset="0"/>
              </a:rPr>
              <a:t>смањењем оболевања и смртности услед заразних болести, </a:t>
            </a:r>
          </a:p>
          <a:p>
            <a:pPr>
              <a:lnSpc>
                <a:spcPct val="80000"/>
              </a:lnSpc>
            </a:pPr>
            <a:r>
              <a:rPr lang="sr-Cyrl-CS" sz="2400" dirty="0">
                <a:latin typeface="Times New Roman" pitchFamily="18" charset="0"/>
                <a:cs typeface="Times New Roman" pitchFamily="18" charset="0"/>
              </a:rPr>
              <a:t>општим социо-економским развојем, </a:t>
            </a:r>
          </a:p>
          <a:p>
            <a:pPr>
              <a:lnSpc>
                <a:spcPct val="80000"/>
              </a:lnSpc>
            </a:pPr>
            <a:r>
              <a:rPr lang="sr-Cyrl-CS" sz="2400" dirty="0">
                <a:latin typeface="Times New Roman" pitchFamily="18" charset="0"/>
                <a:cs typeface="Times New Roman" pitchFamily="18" charset="0"/>
              </a:rPr>
              <a:t>бољим животним стандардом, </a:t>
            </a:r>
          </a:p>
          <a:p>
            <a:pPr>
              <a:lnSpc>
                <a:spcPct val="80000"/>
              </a:lnSpc>
            </a:pPr>
            <a:r>
              <a:rPr lang="sr-Cyrl-CS" sz="2400" dirty="0">
                <a:latin typeface="Times New Roman" pitchFamily="18" charset="0"/>
                <a:cs typeface="Times New Roman" pitchFamily="18" charset="0"/>
              </a:rPr>
              <a:t>нарпедком у образовању, </a:t>
            </a:r>
          </a:p>
          <a:p>
            <a:pPr>
              <a:lnSpc>
                <a:spcPct val="80000"/>
              </a:lnSpc>
            </a:pPr>
            <a:r>
              <a:rPr lang="sr-Cyrl-CS" sz="2400" dirty="0">
                <a:latin typeface="Times New Roman" pitchFamily="18" charset="0"/>
                <a:cs typeface="Times New Roman" pitchFamily="18" charset="0"/>
              </a:rPr>
              <a:t>здравијом исхраном, </a:t>
            </a:r>
          </a:p>
          <a:p>
            <a:pPr>
              <a:lnSpc>
                <a:spcPct val="80000"/>
              </a:lnSpc>
            </a:pPr>
            <a:r>
              <a:rPr lang="sr-Cyrl-CS" sz="2400" dirty="0">
                <a:latin typeface="Times New Roman" pitchFamily="18" charset="0"/>
                <a:cs typeface="Times New Roman" pitchFamily="18" charset="0"/>
              </a:rPr>
              <a:t>доступнијом здравственом заштитом и </a:t>
            </a:r>
          </a:p>
          <a:p>
            <a:pPr>
              <a:lnSpc>
                <a:spcPct val="80000"/>
              </a:lnSpc>
            </a:pPr>
            <a:r>
              <a:rPr lang="sr-Cyrl-CS" sz="2400" dirty="0">
                <a:latin typeface="Times New Roman" pitchFamily="18" charset="0"/>
                <a:cs typeface="Times New Roman" pitchFamily="18" charset="0"/>
              </a:rPr>
              <a:t>развојем биомедицинске технологије </a:t>
            </a:r>
          </a:p>
        </p:txBody>
      </p:sp>
      <p:sp>
        <p:nvSpPr>
          <p:cNvPr id="4" name="Rectangle 3"/>
          <p:cNvSpPr/>
          <p:nvPr/>
        </p:nvSpPr>
        <p:spPr>
          <a:xfrm>
            <a:off x="467544" y="1412776"/>
            <a:ext cx="8208912" cy="45719"/>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6079720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4638"/>
            <a:ext cx="8219256" cy="634082"/>
          </a:xfrm>
        </p:spPr>
        <p:txBody>
          <a:bodyPr>
            <a:normAutofit fontScale="90000"/>
          </a:bodyPr>
          <a:lstStyle/>
          <a:p>
            <a:r>
              <a:rPr lang="en-US" sz="3100" dirty="0" smtClean="0">
                <a:latin typeface="Times New Roman" pitchFamily="18" charset="0"/>
                <a:cs typeface="Times New Roman" pitchFamily="18" charset="0"/>
              </a:rPr>
              <a:t/>
            </a:r>
            <a:br>
              <a:rPr lang="en-US" sz="3100" dirty="0" smtClean="0">
                <a:latin typeface="Times New Roman" pitchFamily="18" charset="0"/>
                <a:cs typeface="Times New Roman" pitchFamily="18" charset="0"/>
              </a:rPr>
            </a:br>
            <a:r>
              <a:rPr lang="sr-Cyrl-RS" sz="3100" b="1" dirty="0" smtClean="0">
                <a:latin typeface="Times New Roman" pitchFamily="18" charset="0"/>
                <a:cs typeface="Times New Roman" pitchFamily="18" charset="0"/>
              </a:rPr>
              <a:t>Старење становништва- јавноздравствени значај</a:t>
            </a:r>
            <a:r>
              <a:rPr lang="en-US" sz="3600" b="1" dirty="0" smtClean="0">
                <a:latin typeface="Times New Roman" pitchFamily="18" charset="0"/>
                <a:cs typeface="Times New Roman" pitchFamily="18" charset="0"/>
              </a:rPr>
              <a:t/>
            </a:r>
            <a:br>
              <a:rPr lang="en-US" sz="3600" b="1" dirty="0" smtClean="0">
                <a:latin typeface="Times New Roman" pitchFamily="18" charset="0"/>
                <a:cs typeface="Times New Roman" pitchFamily="18" charset="0"/>
              </a:rPr>
            </a:br>
            <a:endParaRPr lang="en-US" sz="3600" dirty="0"/>
          </a:p>
        </p:txBody>
      </p:sp>
      <p:sp>
        <p:nvSpPr>
          <p:cNvPr id="3" name="Content Placeholder 2"/>
          <p:cNvSpPr>
            <a:spLocks noGrp="1"/>
          </p:cNvSpPr>
          <p:nvPr>
            <p:ph idx="1"/>
          </p:nvPr>
        </p:nvSpPr>
        <p:spPr>
          <a:xfrm>
            <a:off x="457200" y="1340768"/>
            <a:ext cx="8229600" cy="5112568"/>
          </a:xfrm>
        </p:spPr>
        <p:txBody>
          <a:bodyPr>
            <a:normAutofit/>
          </a:bodyPr>
          <a:lstStyle/>
          <a:p>
            <a:pPr algn="just">
              <a:buFont typeface="Wingdings" pitchFamily="2" charset="2"/>
              <a:buChar char="ü"/>
            </a:pPr>
            <a:endParaRPr lang="sr-Cyrl-RS" sz="2200" dirty="0" smtClean="0">
              <a:latin typeface="Times New Roman" pitchFamily="18" charset="0"/>
              <a:cs typeface="Times New Roman" pitchFamily="18" charset="0"/>
            </a:endParaRPr>
          </a:p>
          <a:p>
            <a:pPr algn="just">
              <a:buFont typeface="Wingdings" pitchFamily="2" charset="2"/>
              <a:buChar char="ü"/>
            </a:pPr>
            <a:r>
              <a:rPr lang="sr-Cyrl-RS" sz="2200" dirty="0" smtClean="0">
                <a:latin typeface="Times New Roman" pitchFamily="18" charset="0"/>
                <a:cs typeface="Times New Roman" pitchFamily="18" charset="0"/>
              </a:rPr>
              <a:t>Незаустављив </a:t>
            </a:r>
            <a:r>
              <a:rPr lang="sr-Cyrl-RS" sz="2200" dirty="0">
                <a:latin typeface="Times New Roman" pitchFamily="18" charset="0"/>
                <a:cs typeface="Times New Roman" pitchFamily="18" charset="0"/>
              </a:rPr>
              <a:t>процес старења становништва има дубоке последице на здравствену, социјалну и економску сферу друштва због специфичних и веома разноврсних потреба старог </a:t>
            </a:r>
            <a:r>
              <a:rPr lang="sr-Cyrl-RS" sz="2200" dirty="0" smtClean="0">
                <a:latin typeface="Times New Roman" pitchFamily="18" charset="0"/>
                <a:cs typeface="Times New Roman" pitchFamily="18" charset="0"/>
              </a:rPr>
              <a:t>становништва.</a:t>
            </a:r>
          </a:p>
          <a:p>
            <a:pPr algn="just">
              <a:buFont typeface="Wingdings" pitchFamily="2" charset="2"/>
              <a:buChar char="ü"/>
            </a:pPr>
            <a:endParaRPr lang="sr-Cyrl-RS" sz="2200" dirty="0" smtClean="0">
              <a:latin typeface="Times New Roman" pitchFamily="18" charset="0"/>
              <a:cs typeface="Times New Roman" pitchFamily="18" charset="0"/>
            </a:endParaRPr>
          </a:p>
          <a:p>
            <a:pPr algn="just">
              <a:buFont typeface="Wingdings" pitchFamily="2" charset="2"/>
              <a:buChar char="ü"/>
            </a:pPr>
            <a:endParaRPr lang="en-US" sz="2400" dirty="0">
              <a:latin typeface="Times New Roman" pitchFamily="18" charset="0"/>
              <a:cs typeface="Times New Roman" pitchFamily="18" charset="0"/>
            </a:endParaRPr>
          </a:p>
        </p:txBody>
      </p:sp>
      <p:sp>
        <p:nvSpPr>
          <p:cNvPr id="4" name="Rectangle 3"/>
          <p:cNvSpPr/>
          <p:nvPr/>
        </p:nvSpPr>
        <p:spPr>
          <a:xfrm>
            <a:off x="467544" y="908720"/>
            <a:ext cx="8208912" cy="45719"/>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9707" y="3712356"/>
            <a:ext cx="2684293" cy="2369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577" y="3557215"/>
            <a:ext cx="5360196" cy="2680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44875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4638"/>
            <a:ext cx="8219256" cy="634082"/>
          </a:xfrm>
        </p:spPr>
        <p:txBody>
          <a:bodyPr>
            <a:normAutofit fontScale="90000"/>
          </a:bodyPr>
          <a:lstStyle/>
          <a:p>
            <a:r>
              <a:rPr lang="en-US" sz="3100" dirty="0" smtClean="0">
                <a:latin typeface="Times New Roman" pitchFamily="18" charset="0"/>
                <a:cs typeface="Times New Roman" pitchFamily="18" charset="0"/>
              </a:rPr>
              <a:t/>
            </a:r>
            <a:br>
              <a:rPr lang="en-US" sz="3100" dirty="0" smtClean="0">
                <a:latin typeface="Times New Roman" pitchFamily="18" charset="0"/>
                <a:cs typeface="Times New Roman" pitchFamily="18" charset="0"/>
              </a:rPr>
            </a:br>
            <a:r>
              <a:rPr lang="sr-Cyrl-RS" sz="3100" b="1" dirty="0">
                <a:latin typeface="Times New Roman" pitchFamily="18" charset="0"/>
                <a:cs typeface="Times New Roman" pitchFamily="18" charset="0"/>
              </a:rPr>
              <a:t>Старење становништва- јавноздравствени значај</a:t>
            </a:r>
            <a:r>
              <a:rPr lang="en-US" sz="3100" b="1" dirty="0" smtClean="0">
                <a:latin typeface="Times New Roman" pitchFamily="18" charset="0"/>
                <a:cs typeface="Times New Roman" pitchFamily="18" charset="0"/>
              </a:rPr>
              <a:t/>
            </a:r>
            <a:br>
              <a:rPr lang="en-US" sz="3100" b="1" dirty="0" smtClean="0">
                <a:latin typeface="Times New Roman" pitchFamily="18" charset="0"/>
                <a:cs typeface="Times New Roman" pitchFamily="18" charset="0"/>
              </a:rPr>
            </a:br>
            <a:endParaRPr lang="en-US" sz="3100" dirty="0"/>
          </a:p>
        </p:txBody>
      </p:sp>
      <p:sp>
        <p:nvSpPr>
          <p:cNvPr id="3" name="Content Placeholder 2"/>
          <p:cNvSpPr>
            <a:spLocks noGrp="1"/>
          </p:cNvSpPr>
          <p:nvPr>
            <p:ph idx="1"/>
          </p:nvPr>
        </p:nvSpPr>
        <p:spPr>
          <a:xfrm>
            <a:off x="457200" y="1340768"/>
            <a:ext cx="8229600" cy="5112568"/>
          </a:xfrm>
        </p:spPr>
        <p:txBody>
          <a:bodyPr>
            <a:normAutofit lnSpcReduction="10000"/>
          </a:bodyPr>
          <a:lstStyle/>
          <a:p>
            <a:pPr algn="just">
              <a:buFont typeface="Wingdings" pitchFamily="2" charset="2"/>
              <a:buChar char="ü"/>
            </a:pPr>
            <a:r>
              <a:rPr lang="sr-Cyrl-RS" sz="2400" dirty="0" smtClean="0">
                <a:latin typeface="Times New Roman" pitchFamily="18" charset="0"/>
                <a:cs typeface="Times New Roman" pitchFamily="18" charset="0"/>
              </a:rPr>
              <a:t>Повећањ</a:t>
            </a:r>
            <a:r>
              <a:rPr lang="en-US" sz="2400" dirty="0" smtClean="0">
                <a:latin typeface="Times New Roman" pitchFamily="18" charset="0"/>
                <a:cs typeface="Times New Roman" pitchFamily="18" charset="0"/>
              </a:rPr>
              <a:t>e</a:t>
            </a:r>
            <a:r>
              <a:rPr lang="sr-Cyrl-RS" sz="2400" dirty="0" smtClean="0">
                <a:latin typeface="Times New Roman" pitchFamily="18" charset="0"/>
                <a:cs typeface="Times New Roman" pitchFamily="18" charset="0"/>
              </a:rPr>
              <a:t> </a:t>
            </a:r>
            <a:r>
              <a:rPr lang="sr-Cyrl-RS" sz="2400" dirty="0">
                <a:latin typeface="Times New Roman" pitchFamily="18" charset="0"/>
                <a:cs typeface="Times New Roman" pitchFamily="18" charset="0"/>
              </a:rPr>
              <a:t>учесталости пацијената са хроничним </a:t>
            </a:r>
            <a:r>
              <a:rPr lang="sr-Cyrl-RS" sz="2400" dirty="0" smtClean="0">
                <a:latin typeface="Times New Roman" pitchFamily="18" charset="0"/>
                <a:cs typeface="Times New Roman" pitchFamily="18" charset="0"/>
              </a:rPr>
              <a:t>обољењима</a:t>
            </a:r>
            <a:endParaRPr lang="en-US" sz="2400" dirty="0">
              <a:latin typeface="Times New Roman" pitchFamily="18" charset="0"/>
              <a:cs typeface="Times New Roman" pitchFamily="18" charset="0"/>
            </a:endParaRPr>
          </a:p>
          <a:p>
            <a:pPr algn="just">
              <a:buFont typeface="Wingdings" pitchFamily="2" charset="2"/>
              <a:buChar char="ü"/>
            </a:pPr>
            <a:r>
              <a:rPr lang="sr-Cyrl-RS" sz="2400" dirty="0">
                <a:latin typeface="Times New Roman" pitchFamily="18" charset="0"/>
                <a:cs typeface="Times New Roman" pitchFamily="18" charset="0"/>
              </a:rPr>
              <a:t>П</a:t>
            </a:r>
            <a:r>
              <a:rPr lang="sr-Cyrl-RS" sz="2400" dirty="0" smtClean="0">
                <a:latin typeface="Times New Roman" pitchFamily="18" charset="0"/>
                <a:cs typeface="Times New Roman" pitchFamily="18" charset="0"/>
              </a:rPr>
              <a:t>овећава </a:t>
            </a:r>
            <a:r>
              <a:rPr lang="sr-Cyrl-BA" sz="2400" dirty="0" smtClean="0">
                <a:latin typeface="Times New Roman" pitchFamily="18" charset="0"/>
                <a:cs typeface="Times New Roman" pitchFamily="18" charset="0"/>
              </a:rPr>
              <a:t>се </a:t>
            </a:r>
            <a:r>
              <a:rPr lang="sr-Cyrl-RS" sz="2400" dirty="0" smtClean="0">
                <a:latin typeface="Times New Roman" pitchFamily="18" charset="0"/>
                <a:cs typeface="Times New Roman" pitchFamily="18" charset="0"/>
              </a:rPr>
              <a:t>број </a:t>
            </a:r>
            <a:r>
              <a:rPr lang="sr-Cyrl-RS" sz="2400" dirty="0">
                <a:latin typeface="Times New Roman" pitchFamily="18" charset="0"/>
                <a:cs typeface="Times New Roman" pitchFamily="18" charset="0"/>
              </a:rPr>
              <a:t>функционално зависних особа, особа које имају неки облик психичких или телесних оштећења, као и број когнитивно измењених (дементних особа). </a:t>
            </a:r>
            <a:endParaRPr lang="sr-Cyrl-RS" sz="2400" dirty="0" smtClean="0">
              <a:latin typeface="Times New Roman" pitchFamily="18" charset="0"/>
              <a:cs typeface="Times New Roman" pitchFamily="18" charset="0"/>
            </a:endParaRPr>
          </a:p>
          <a:p>
            <a:pPr algn="just">
              <a:buFont typeface="Wingdings" pitchFamily="2" charset="2"/>
              <a:buChar char="ü"/>
            </a:pPr>
            <a:r>
              <a:rPr lang="sr-Cyrl-RS" sz="2400" dirty="0" smtClean="0">
                <a:latin typeface="Times New Roman" pitchFamily="18" charset="0"/>
                <a:cs typeface="Times New Roman" pitchFamily="18" charset="0"/>
              </a:rPr>
              <a:t>Обимна </a:t>
            </a:r>
            <a:r>
              <a:rPr lang="sr-Cyrl-RS" sz="2400" dirty="0">
                <a:latin typeface="Times New Roman" pitchFamily="18" charset="0"/>
                <a:cs typeface="Times New Roman" pitchFamily="18" charset="0"/>
              </a:rPr>
              <a:t>здравствена проблематика старих доводи до све већег притиска на здравствену службу и све већих издвајања за њихову здравствену </a:t>
            </a:r>
            <a:r>
              <a:rPr lang="sr-Cyrl-RS" sz="2400" dirty="0" smtClean="0">
                <a:latin typeface="Times New Roman" pitchFamily="18" charset="0"/>
                <a:cs typeface="Times New Roman" pitchFamily="18" charset="0"/>
              </a:rPr>
              <a:t>заштиту.</a:t>
            </a:r>
          </a:p>
          <a:p>
            <a:pPr algn="just">
              <a:buFont typeface="Wingdings" pitchFamily="2" charset="2"/>
              <a:buChar char="ü"/>
            </a:pPr>
            <a:r>
              <a:rPr lang="sr-Cyrl-RS" sz="2400" dirty="0">
                <a:latin typeface="Times New Roman" pitchFamily="18" charset="0"/>
                <a:cs typeface="Times New Roman" pitchFamily="18" charset="0"/>
              </a:rPr>
              <a:t>Старе особе се чешће суочавају са економским баријерама у коришћењу здравствених </a:t>
            </a:r>
            <a:r>
              <a:rPr lang="sr-Cyrl-RS" sz="2400" dirty="0" smtClean="0">
                <a:latin typeface="Times New Roman" pitchFamily="18" charset="0"/>
                <a:cs typeface="Times New Roman" pitchFamily="18" charset="0"/>
              </a:rPr>
              <a:t>услуга</a:t>
            </a:r>
          </a:p>
          <a:p>
            <a:pPr algn="just">
              <a:buFont typeface="Wingdings" pitchFamily="2" charset="2"/>
              <a:buChar char="ü"/>
            </a:pPr>
            <a:r>
              <a:rPr lang="sr-Cyrl-RS" sz="2400" dirty="0">
                <a:latin typeface="Times New Roman" pitchFamily="18" charset="0"/>
                <a:cs typeface="Times New Roman" pitchFamily="18" charset="0"/>
              </a:rPr>
              <a:t>У</a:t>
            </a:r>
            <a:r>
              <a:rPr lang="sr-Cyrl-RS" sz="2400" dirty="0" smtClean="0">
                <a:latin typeface="Times New Roman" pitchFamily="18" charset="0"/>
                <a:cs typeface="Times New Roman" pitchFamily="18" charset="0"/>
              </a:rPr>
              <a:t>рушавање </a:t>
            </a:r>
            <a:r>
              <a:rPr lang="sr-Cyrl-RS" sz="2400" dirty="0">
                <a:latin typeface="Times New Roman" pitchFamily="18" charset="0"/>
                <a:cs typeface="Times New Roman" pitchFamily="18" charset="0"/>
              </a:rPr>
              <a:t>капацитета за самостално живљење због ограничене покретљивости, психолошке слабости или других физичких проблема</a:t>
            </a:r>
            <a:endParaRPr lang="en-US" sz="2400"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980728"/>
            <a:ext cx="8229600" cy="7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95610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4638"/>
            <a:ext cx="8219256" cy="634082"/>
          </a:xfrm>
        </p:spPr>
        <p:txBody>
          <a:bodyPr>
            <a:normAutofit fontScale="90000"/>
          </a:bodyPr>
          <a:lstStyle/>
          <a:p>
            <a:r>
              <a:rPr lang="en-US" sz="3100" dirty="0" smtClean="0">
                <a:latin typeface="Times New Roman" pitchFamily="18" charset="0"/>
                <a:cs typeface="Times New Roman" pitchFamily="18" charset="0"/>
              </a:rPr>
              <a:t/>
            </a:r>
            <a:br>
              <a:rPr lang="en-US" sz="3100" dirty="0" smtClean="0">
                <a:latin typeface="Times New Roman" pitchFamily="18" charset="0"/>
                <a:cs typeface="Times New Roman" pitchFamily="18" charset="0"/>
              </a:rPr>
            </a:br>
            <a:r>
              <a:rPr lang="sr-Cyrl-RS" sz="3100" b="1" dirty="0">
                <a:latin typeface="Times New Roman" pitchFamily="18" charset="0"/>
                <a:cs typeface="Times New Roman" pitchFamily="18" charset="0"/>
              </a:rPr>
              <a:t>Старење становништва- јавноздравствени значај</a:t>
            </a:r>
            <a:r>
              <a:rPr lang="en-US" sz="3100" b="1" dirty="0" smtClean="0">
                <a:latin typeface="Times New Roman" pitchFamily="18" charset="0"/>
                <a:cs typeface="Times New Roman" pitchFamily="18" charset="0"/>
              </a:rPr>
              <a:t/>
            </a:r>
            <a:br>
              <a:rPr lang="en-US" sz="3100" b="1" dirty="0" smtClean="0">
                <a:latin typeface="Times New Roman" pitchFamily="18" charset="0"/>
                <a:cs typeface="Times New Roman" pitchFamily="18" charset="0"/>
              </a:rPr>
            </a:br>
            <a:endParaRPr lang="en-US" sz="3100" dirty="0"/>
          </a:p>
        </p:txBody>
      </p:sp>
      <p:sp>
        <p:nvSpPr>
          <p:cNvPr id="6" name="Content Placeholder 5"/>
          <p:cNvSpPr>
            <a:spLocks noGrp="1"/>
          </p:cNvSpPr>
          <p:nvPr>
            <p:ph idx="1"/>
          </p:nvPr>
        </p:nvSpPr>
        <p:spPr>
          <a:xfrm>
            <a:off x="468290" y="5517232"/>
            <a:ext cx="8352928" cy="2088232"/>
          </a:xfrm>
        </p:spPr>
        <p:txBody>
          <a:bodyPr>
            <a:normAutofit/>
          </a:bodyPr>
          <a:lstStyle/>
          <a:p>
            <a:pPr marL="0" indent="0" algn="just">
              <a:buNone/>
            </a:pPr>
            <a:r>
              <a:rPr lang="sr-Cyrl-RS" sz="1600" dirty="0" smtClean="0">
                <a:latin typeface="Times New Roman" pitchFamily="18" charset="0"/>
                <a:cs typeface="Times New Roman" pitchFamily="18" charset="0"/>
              </a:rPr>
              <a:t>Од укупно 7,</a:t>
            </a:r>
            <a:r>
              <a:rPr lang="en-US" sz="1600" dirty="0" smtClean="0">
                <a:latin typeface="Times New Roman" pitchFamily="18" charset="0"/>
                <a:cs typeface="Times New Roman" pitchFamily="18" charset="0"/>
              </a:rPr>
              <a:t>8</a:t>
            </a:r>
            <a:r>
              <a:rPr lang="sr-Cyrl-RS" sz="1600" dirty="0" smtClean="0">
                <a:latin typeface="Times New Roman" pitchFamily="18" charset="0"/>
                <a:cs typeface="Times New Roman" pitchFamily="18" charset="0"/>
              </a:rPr>
              <a:t> милијарди људи широм света у 201</a:t>
            </a:r>
            <a:r>
              <a:rPr lang="en-US" sz="1600" dirty="0" smtClean="0">
                <a:latin typeface="Times New Roman" pitchFamily="18" charset="0"/>
                <a:cs typeface="Times New Roman" pitchFamily="18" charset="0"/>
              </a:rPr>
              <a:t>9</a:t>
            </a:r>
            <a:r>
              <a:rPr lang="sr-Cyrl-RS" sz="1600" dirty="0" smtClean="0">
                <a:latin typeface="Times New Roman" pitchFamily="18" charset="0"/>
                <a:cs typeface="Times New Roman" pitchFamily="18" charset="0"/>
              </a:rPr>
              <a:t>. години, 11,1% светске популације, односно 702 милиона људи било је старије од 65 година. До 2050. године биће 1,6 милијарди старијих људи, што ће представљати 17% укупне светске популације</a:t>
            </a:r>
            <a:endParaRPr lang="en-US" sz="1600" dirty="0">
              <a:latin typeface="Times New Roman" pitchFamily="18" charset="0"/>
              <a:cs typeface="Times New Roman" pitchFamily="18" charset="0"/>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8" y="1297087"/>
            <a:ext cx="6096000"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995" y="908720"/>
            <a:ext cx="8229600" cy="7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69525" y="1321981"/>
            <a:ext cx="3226595" cy="32494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25969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7"/>
          <p:cNvSpPr>
            <a:spLocks noGrp="1"/>
          </p:cNvSpPr>
          <p:nvPr>
            <p:ph type="sldNum" sz="quarter" idx="12"/>
          </p:nvPr>
        </p:nvSpPr>
        <p:spPr/>
        <p:txBody>
          <a:bodyPr/>
          <a:lstStyle/>
          <a:p>
            <a:fld id="{28D511F4-EF5F-4FDC-B5E3-EAA91F88287C}" type="slidenum">
              <a:rPr lang="en-US" altLang="en-US">
                <a:solidFill>
                  <a:srgbClr val="000000"/>
                </a:solidFill>
              </a:rPr>
              <a:pPr/>
              <a:t>34</a:t>
            </a:fld>
            <a:endParaRPr lang="en-US" altLang="en-US">
              <a:solidFill>
                <a:srgbClr val="000000"/>
              </a:solidFill>
            </a:endParaRPr>
          </a:p>
        </p:txBody>
      </p:sp>
      <p:sp>
        <p:nvSpPr>
          <p:cNvPr id="894978" name="Rectangle 2"/>
          <p:cNvSpPr>
            <a:spLocks noGrp="1" noChangeArrowheads="1"/>
          </p:cNvSpPr>
          <p:nvPr>
            <p:ph type="title"/>
          </p:nvPr>
        </p:nvSpPr>
        <p:spPr/>
        <p:txBody>
          <a:bodyPr/>
          <a:lstStyle/>
          <a:p>
            <a:pPr algn="ctr" eaLnBrk="1" hangingPunct="1">
              <a:defRPr/>
            </a:pPr>
            <a:r>
              <a:rPr lang="sr-Cyrl-RS" dirty="0" smtClean="0">
                <a:solidFill>
                  <a:schemeClr val="tx1"/>
                </a:solidFill>
              </a:rPr>
              <a:t>СТАРОСНИ </a:t>
            </a:r>
            <a:r>
              <a:rPr lang="sr-Cyrl-RS" dirty="0">
                <a:solidFill>
                  <a:schemeClr val="tx1"/>
                </a:solidFill>
              </a:rPr>
              <a:t>ПОКАЗАТЕЉИ</a:t>
            </a:r>
            <a:endParaRPr lang="en-US" dirty="0">
              <a:solidFill>
                <a:schemeClr val="tx1"/>
              </a:solidFill>
            </a:endParaRPr>
          </a:p>
        </p:txBody>
      </p:sp>
      <p:sp>
        <p:nvSpPr>
          <p:cNvPr id="59396" name="Rectangle 3"/>
          <p:cNvSpPr>
            <a:spLocks noGrp="1" noChangeArrowheads="1"/>
          </p:cNvSpPr>
          <p:nvPr>
            <p:ph type="body" sz="half" idx="1"/>
          </p:nvPr>
        </p:nvSpPr>
        <p:spPr>
          <a:xfrm>
            <a:off x="1692275" y="1484313"/>
            <a:ext cx="6911975" cy="4897437"/>
          </a:xfrm>
        </p:spPr>
        <p:txBody>
          <a:bodyPr/>
          <a:lstStyle/>
          <a:p>
            <a:pPr marL="342834" indent="-342834" eaLnBrk="1" hangingPunct="1">
              <a:lnSpc>
                <a:spcPct val="90000"/>
              </a:lnSpc>
              <a:defRPr/>
            </a:pPr>
            <a:r>
              <a:rPr lang="sr-Cyrl-RS" sz="1600" b="1" dirty="0">
                <a:effectLst/>
              </a:rPr>
              <a:t>ПРОСЕЧНА СТАРОСТ СТАНОВНИШТВА </a:t>
            </a:r>
            <a:r>
              <a:rPr lang="sr-Cyrl-RS" sz="1600" dirty="0">
                <a:effectLst/>
              </a:rPr>
              <a:t>(просек старости становништва на дан пописа) - 30 година</a:t>
            </a:r>
          </a:p>
          <a:p>
            <a:pPr marL="342834" indent="-342834" eaLnBrk="1" hangingPunct="1">
              <a:lnSpc>
                <a:spcPct val="90000"/>
              </a:lnSpc>
              <a:defRPr/>
            </a:pPr>
            <a:endParaRPr lang="sr-Cyrl-RS" sz="1600" b="1" dirty="0">
              <a:effectLst/>
            </a:endParaRPr>
          </a:p>
          <a:p>
            <a:pPr marL="342834" indent="-342834" eaLnBrk="1" hangingPunct="1">
              <a:lnSpc>
                <a:spcPct val="90000"/>
              </a:lnSpc>
              <a:defRPr/>
            </a:pPr>
            <a:r>
              <a:rPr lang="sr-Cyrl-RS" sz="1600" b="1" dirty="0">
                <a:effectLst/>
              </a:rPr>
              <a:t>ОЧЕКИВАНО ТРАЈАЊЕ ЖИВОТА </a:t>
            </a:r>
            <a:r>
              <a:rPr lang="sr-Cyrl-RS" sz="1600" dirty="0">
                <a:effectLst/>
              </a:rPr>
              <a:t>(просечна старост коју ће новорођени доживети – очекивана вредност)</a:t>
            </a:r>
          </a:p>
          <a:p>
            <a:pPr marL="342834" indent="-342834" eaLnBrk="1" hangingPunct="1">
              <a:lnSpc>
                <a:spcPct val="90000"/>
              </a:lnSpc>
              <a:defRPr/>
            </a:pPr>
            <a:endParaRPr lang="sr-Cyrl-RS" sz="1600" dirty="0">
              <a:effectLst/>
            </a:endParaRPr>
          </a:p>
          <a:p>
            <a:pPr marL="342834" indent="-342834" eaLnBrk="1" hangingPunct="1">
              <a:lnSpc>
                <a:spcPct val="90000"/>
              </a:lnSpc>
              <a:defRPr/>
            </a:pPr>
            <a:r>
              <a:rPr lang="sr-Cyrl-RS" sz="1600" b="1" dirty="0">
                <a:effectLst/>
              </a:rPr>
              <a:t>ИНДЕКС СТАРЕЊА </a:t>
            </a:r>
            <a:r>
              <a:rPr lang="sr-Cyrl-RS" sz="1600" dirty="0">
                <a:effectLst/>
              </a:rPr>
              <a:t>представља однос између становништва старог 65 и више година и становништва млађег од 19 година</a:t>
            </a:r>
          </a:p>
          <a:p>
            <a:pPr marL="342834" indent="-342834" eaLnBrk="1" hangingPunct="1">
              <a:lnSpc>
                <a:spcPct val="90000"/>
              </a:lnSpc>
              <a:defRPr/>
            </a:pPr>
            <a:endParaRPr lang="sr-Cyrl-RS" sz="1600" dirty="0">
              <a:effectLst/>
            </a:endParaRPr>
          </a:p>
          <a:p>
            <a:pPr marL="0" indent="0" eaLnBrk="1" hangingPunct="1">
              <a:lnSpc>
                <a:spcPct val="90000"/>
              </a:lnSpc>
              <a:buFontTx/>
              <a:buNone/>
              <a:defRPr/>
            </a:pPr>
            <a:r>
              <a:rPr lang="sr-Cyrl-RS" sz="1600" dirty="0">
                <a:effectLst/>
              </a:rPr>
              <a:t>- ГРАНИЧНА ВРЕДНОСТ ЈЕ 40%</a:t>
            </a:r>
          </a:p>
          <a:p>
            <a:pPr marL="342834" indent="-342834" eaLnBrk="1" hangingPunct="1">
              <a:lnSpc>
                <a:spcPct val="90000"/>
              </a:lnSpc>
              <a:defRPr/>
            </a:pPr>
            <a:endParaRPr lang="sr-Cyrl-RS" sz="1600" b="1" dirty="0">
              <a:effectLst/>
            </a:endParaRPr>
          </a:p>
          <a:p>
            <a:pPr marL="342834" indent="-342834" eaLnBrk="1" hangingPunct="1">
              <a:lnSpc>
                <a:spcPct val="90000"/>
              </a:lnSpc>
              <a:defRPr/>
            </a:pPr>
            <a:r>
              <a:rPr lang="sr-Cyrl-RS" sz="1600" b="1" dirty="0">
                <a:effectLst/>
              </a:rPr>
              <a:t>УЧЕШЋЕ особа старијих од 65 година у укупном становништву</a:t>
            </a:r>
          </a:p>
          <a:p>
            <a:pPr marL="742884" lvl="1" indent="-342834" eaLnBrk="1" hangingPunct="1">
              <a:lnSpc>
                <a:spcPct val="90000"/>
              </a:lnSpc>
              <a:defRPr/>
            </a:pPr>
            <a:r>
              <a:rPr lang="sr-Cyrl-RS" sz="1600" dirty="0">
                <a:effectLst/>
              </a:rPr>
              <a:t>до 4%- младо становништво</a:t>
            </a:r>
          </a:p>
          <a:p>
            <a:pPr marL="742884" lvl="1" indent="-342834" eaLnBrk="1" hangingPunct="1">
              <a:lnSpc>
                <a:spcPct val="90000"/>
              </a:lnSpc>
              <a:defRPr/>
            </a:pPr>
            <a:r>
              <a:rPr lang="sr-Cyrl-RS" sz="1600" dirty="0">
                <a:effectLst/>
              </a:rPr>
              <a:t>4,1-7%- зрело становништво</a:t>
            </a:r>
          </a:p>
          <a:p>
            <a:pPr marL="742884" lvl="1" indent="-342834" eaLnBrk="1" hangingPunct="1">
              <a:lnSpc>
                <a:spcPct val="90000"/>
              </a:lnSpc>
              <a:defRPr/>
            </a:pPr>
            <a:r>
              <a:rPr lang="sr-Cyrl-RS" sz="1600" dirty="0">
                <a:effectLst/>
              </a:rPr>
              <a:t>7,1-10%- старо становништво</a:t>
            </a:r>
          </a:p>
          <a:p>
            <a:pPr marL="742884" lvl="1" indent="-342834" eaLnBrk="1" hangingPunct="1">
              <a:lnSpc>
                <a:spcPct val="90000"/>
              </a:lnSpc>
              <a:defRPr/>
            </a:pPr>
            <a:r>
              <a:rPr lang="sr-Cyrl-RS" sz="1600" dirty="0">
                <a:effectLst/>
              </a:rPr>
              <a:t>Преко 10%- веома старо становништво</a:t>
            </a:r>
            <a:endParaRPr lang="sr-Latn-CS" sz="1600" dirty="0">
              <a:effectLst/>
            </a:endParaRPr>
          </a:p>
          <a:p>
            <a:pPr marL="0" indent="0" eaLnBrk="1" hangingPunct="1">
              <a:lnSpc>
                <a:spcPct val="90000"/>
              </a:lnSpc>
              <a:buFontTx/>
              <a:buNone/>
              <a:defRPr/>
            </a:pPr>
            <a:endParaRPr lang="sr-Latn-CS" sz="1600" b="1" dirty="0">
              <a:effectLst>
                <a:outerShdw blurRad="38100" dist="38100" dir="2700000" algn="tl">
                  <a:srgbClr val="000000">
                    <a:alpha val="43137"/>
                  </a:srgbClr>
                </a:outerShdw>
              </a:effectLst>
            </a:endParaRPr>
          </a:p>
          <a:p>
            <a:pPr marL="342834" indent="-342834" eaLnBrk="1" hangingPunct="1">
              <a:lnSpc>
                <a:spcPct val="90000"/>
              </a:lnSpc>
              <a:buFontTx/>
              <a:buNone/>
              <a:defRPr/>
            </a:pPr>
            <a:r>
              <a:rPr lang="sr-Latn-CS" sz="1800" dirty="0">
                <a:effectLst/>
              </a:rPr>
              <a:t>	</a:t>
            </a:r>
            <a:endParaRPr lang="en-US" sz="1800" dirty="0">
              <a:effectLst/>
            </a:endParaRPr>
          </a:p>
        </p:txBody>
      </p:sp>
    </p:spTree>
    <p:extLst>
      <p:ext uri="{BB962C8B-B14F-4D97-AF65-F5344CB8AC3E}">
        <p14:creationId xmlns:p14="http://schemas.microsoft.com/office/powerpoint/2010/main" val="3360147578"/>
      </p:ext>
    </p:extLst>
  </p:cSld>
  <p:clrMapOvr>
    <a:masterClrMapping/>
  </p:clrMapOvr>
  <p:transition advTm="46036">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r-Cyrl-RS"/>
          </a:p>
        </p:txBody>
      </p:sp>
      <p:pic>
        <p:nvPicPr>
          <p:cNvPr id="614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1520" y="908720"/>
            <a:ext cx="8640960"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30596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4638"/>
            <a:ext cx="8219256" cy="634082"/>
          </a:xfrm>
        </p:spPr>
        <p:txBody>
          <a:bodyPr>
            <a:normAutofit fontScale="90000"/>
          </a:bodyPr>
          <a:lstStyle/>
          <a:p>
            <a:r>
              <a:rPr lang="en-US" sz="3100" dirty="0" smtClean="0">
                <a:latin typeface="Times New Roman" pitchFamily="18" charset="0"/>
                <a:cs typeface="Times New Roman" pitchFamily="18" charset="0"/>
              </a:rPr>
              <a:t/>
            </a:r>
            <a:br>
              <a:rPr lang="en-US" sz="3100" dirty="0" smtClean="0">
                <a:latin typeface="Times New Roman" pitchFamily="18" charset="0"/>
                <a:cs typeface="Times New Roman" pitchFamily="18" charset="0"/>
              </a:rPr>
            </a:br>
            <a:r>
              <a:rPr lang="sr-Cyrl-RS" sz="3100" b="1" dirty="0">
                <a:latin typeface="Times New Roman" pitchFamily="18" charset="0"/>
                <a:cs typeface="Times New Roman" pitchFamily="18" charset="0"/>
              </a:rPr>
              <a:t>Старење </a:t>
            </a:r>
            <a:r>
              <a:rPr lang="sr-Cyrl-RS" sz="3100" b="1" dirty="0" smtClean="0">
                <a:latin typeface="Times New Roman" pitchFamily="18" charset="0"/>
                <a:cs typeface="Times New Roman" pitchFamily="18" charset="0"/>
              </a:rPr>
              <a:t>становништва</a:t>
            </a:r>
            <a:r>
              <a:rPr lang="en-US" sz="3100" b="1" dirty="0" smtClean="0">
                <a:latin typeface="Times New Roman" pitchFamily="18" charset="0"/>
                <a:cs typeface="Times New Roman" pitchFamily="18" charset="0"/>
              </a:rPr>
              <a:t/>
            </a:r>
            <a:br>
              <a:rPr lang="en-US" sz="3100" b="1" dirty="0" smtClean="0">
                <a:latin typeface="Times New Roman" pitchFamily="18" charset="0"/>
                <a:cs typeface="Times New Roman" pitchFamily="18" charset="0"/>
              </a:rPr>
            </a:br>
            <a:endParaRPr lang="en-US" sz="3100" dirty="0"/>
          </a:p>
        </p:txBody>
      </p:sp>
      <p:sp>
        <p:nvSpPr>
          <p:cNvPr id="4" name="Rectangle 3"/>
          <p:cNvSpPr/>
          <p:nvPr/>
        </p:nvSpPr>
        <p:spPr>
          <a:xfrm>
            <a:off x="467544" y="908720"/>
            <a:ext cx="8208912" cy="45719"/>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 name="Picture 3"/>
          <p:cNvPicPr>
            <a:picLocks noGrp="1" noChangeAspect="1" noChangeArrowheads="1"/>
          </p:cNvPicPr>
          <p:nvPr>
            <p:ph idx="1"/>
          </p:nvPr>
        </p:nvPicPr>
        <p:blipFill>
          <a:blip r:embed="rId3" cstate="print"/>
          <a:srcRect l="3333" t="27778" r="35556" b="22445"/>
          <a:stretch>
            <a:fillRect/>
          </a:stretch>
        </p:blipFill>
        <p:spPr bwMode="auto">
          <a:xfrm>
            <a:off x="457200" y="881700"/>
            <a:ext cx="8229600" cy="4189556"/>
          </a:xfrm>
          <a:prstGeom prst="rect">
            <a:avLst/>
          </a:prstGeom>
          <a:noFill/>
          <a:ln w="9525">
            <a:noFill/>
            <a:miter lim="800000"/>
            <a:headEnd/>
            <a:tailEnd/>
          </a:ln>
          <a:effectLst/>
        </p:spPr>
      </p:pic>
      <p:sp>
        <p:nvSpPr>
          <p:cNvPr id="6" name="Rectangle 5"/>
          <p:cNvSpPr/>
          <p:nvPr/>
        </p:nvSpPr>
        <p:spPr>
          <a:xfrm>
            <a:off x="611560" y="5301208"/>
            <a:ext cx="8064896" cy="1477328"/>
          </a:xfrm>
          <a:prstGeom prst="rect">
            <a:avLst/>
          </a:prstGeom>
        </p:spPr>
        <p:txBody>
          <a:bodyPr wrap="square">
            <a:spAutoFit/>
          </a:bodyPr>
          <a:lstStyle/>
          <a:p>
            <a:pPr algn="just"/>
            <a:r>
              <a:rPr lang="sr-Cyrl-RS" dirty="0" smtClean="0">
                <a:solidFill>
                  <a:prstClr val="black"/>
                </a:solidFill>
                <a:latin typeface="Times New Roman"/>
                <a:ea typeface="Times New Roman"/>
              </a:rPr>
              <a:t>Африка </a:t>
            </a:r>
            <a:r>
              <a:rPr lang="sr-Cyrl-RS" dirty="0">
                <a:solidFill>
                  <a:prstClr val="black"/>
                </a:solidFill>
                <a:latin typeface="Times New Roman"/>
                <a:ea typeface="Times New Roman"/>
              </a:rPr>
              <a:t>има најмање старог становништва (3,5%), док Европу насељава најстарије становништво (17,4%). </a:t>
            </a:r>
            <a:endParaRPr lang="sr-Cyrl-RS" dirty="0" smtClean="0">
              <a:solidFill>
                <a:prstClr val="black"/>
              </a:solidFill>
              <a:latin typeface="Times New Roman"/>
              <a:ea typeface="Times New Roman"/>
            </a:endParaRPr>
          </a:p>
          <a:p>
            <a:pPr algn="just"/>
            <a:endParaRPr lang="sr-Cyrl-RS" dirty="0" smtClean="0">
              <a:solidFill>
                <a:prstClr val="black"/>
              </a:solidFill>
              <a:latin typeface="Times New Roman" pitchFamily="18" charset="0"/>
              <a:cs typeface="Times New Roman" pitchFamily="18" charset="0"/>
            </a:endParaRPr>
          </a:p>
          <a:p>
            <a:pPr algn="just"/>
            <a:r>
              <a:rPr lang="sr-Cyrl-RS" b="1" dirty="0" smtClean="0">
                <a:solidFill>
                  <a:prstClr val="black"/>
                </a:solidFill>
                <a:latin typeface="Times New Roman" pitchFamily="18" charset="0"/>
                <a:cs typeface="Times New Roman" pitchFamily="18" charset="0"/>
              </a:rPr>
              <a:t>Јапан</a:t>
            </a:r>
            <a:r>
              <a:rPr lang="sr-Cyrl-RS" dirty="0" smtClean="0">
                <a:solidFill>
                  <a:prstClr val="black"/>
                </a:solidFill>
                <a:latin typeface="Times New Roman" pitchFamily="18" charset="0"/>
                <a:cs typeface="Times New Roman" pitchFamily="18" charset="0"/>
              </a:rPr>
              <a:t> је тренутно </a:t>
            </a:r>
            <a:r>
              <a:rPr lang="sr-Cyrl-RS" dirty="0">
                <a:solidFill>
                  <a:prstClr val="black"/>
                </a:solidFill>
                <a:latin typeface="Times New Roman" pitchFamily="18" charset="0"/>
                <a:cs typeface="Times New Roman" pitchFamily="18" charset="0"/>
              </a:rPr>
              <a:t>најстарија земља света и сматра се да ће задржати ту позицију бар до </a:t>
            </a:r>
            <a:r>
              <a:rPr lang="sr-Cyrl-RS" dirty="0" smtClean="0">
                <a:solidFill>
                  <a:prstClr val="black"/>
                </a:solidFill>
                <a:latin typeface="Times New Roman" pitchFamily="18" charset="0"/>
                <a:cs typeface="Times New Roman" pitchFamily="18" charset="0"/>
              </a:rPr>
              <a:t>2050. </a:t>
            </a:r>
            <a:r>
              <a:rPr lang="sr-Cyrl-RS" dirty="0">
                <a:solidFill>
                  <a:prstClr val="black"/>
                </a:solidFill>
                <a:latin typeface="Times New Roman" pitchFamily="18" charset="0"/>
                <a:cs typeface="Times New Roman" pitchFamily="18" charset="0"/>
              </a:rPr>
              <a:t>(26,6</a:t>
            </a:r>
            <a:r>
              <a:rPr lang="sr-Cyrl-RS" dirty="0" smtClean="0">
                <a:solidFill>
                  <a:prstClr val="black"/>
                </a:solidFill>
                <a:latin typeface="Times New Roman" pitchFamily="18" charset="0"/>
                <a:cs typeface="Times New Roman" pitchFamily="18" charset="0"/>
              </a:rPr>
              <a:t>%).</a:t>
            </a:r>
            <a:endParaRPr lang="en-US"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75324162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r-Cyrl-RS"/>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99592" y="539827"/>
            <a:ext cx="6840760" cy="6190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12944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140" y="274638"/>
            <a:ext cx="8204659" cy="778098"/>
          </a:xfrm>
        </p:spPr>
        <p:txBody>
          <a:bodyPr>
            <a:normAutofit fontScale="90000"/>
          </a:bodyPr>
          <a:lstStyle/>
          <a:p>
            <a:r>
              <a:rPr lang="en-US" sz="3100" dirty="0" smtClean="0">
                <a:latin typeface="Times New Roman" pitchFamily="18" charset="0"/>
                <a:cs typeface="Times New Roman" pitchFamily="18" charset="0"/>
              </a:rPr>
              <a:t/>
            </a:r>
            <a:br>
              <a:rPr lang="en-US" sz="3100" dirty="0" smtClean="0">
                <a:latin typeface="Times New Roman" pitchFamily="18" charset="0"/>
                <a:cs typeface="Times New Roman" pitchFamily="18" charset="0"/>
              </a:rPr>
            </a:br>
            <a:r>
              <a:rPr lang="sr-Cyrl-RS" sz="3600" b="1" dirty="0">
                <a:latin typeface="Times New Roman" pitchFamily="18" charset="0"/>
                <a:cs typeface="Times New Roman" pitchFamily="18" charset="0"/>
              </a:rPr>
              <a:t>Фертилитет</a:t>
            </a:r>
            <a:r>
              <a:rPr lang="en-US" sz="3600" b="1" dirty="0" smtClean="0">
                <a:latin typeface="Times New Roman" pitchFamily="18" charset="0"/>
                <a:cs typeface="Times New Roman" pitchFamily="18" charset="0"/>
              </a:rPr>
              <a:t/>
            </a:r>
            <a:br>
              <a:rPr lang="en-US" sz="3600" b="1" dirty="0" smtClean="0">
                <a:latin typeface="Times New Roman" pitchFamily="18" charset="0"/>
                <a:cs typeface="Times New Roman" pitchFamily="18" charset="0"/>
              </a:rPr>
            </a:br>
            <a:endParaRPr lang="en-US" sz="3600" dirty="0"/>
          </a:p>
        </p:txBody>
      </p:sp>
      <p:sp>
        <p:nvSpPr>
          <p:cNvPr id="3" name="Content Placeholder 2"/>
          <p:cNvSpPr>
            <a:spLocks noGrp="1"/>
          </p:cNvSpPr>
          <p:nvPr>
            <p:ph idx="1"/>
          </p:nvPr>
        </p:nvSpPr>
        <p:spPr>
          <a:xfrm>
            <a:off x="457200" y="1196752"/>
            <a:ext cx="8229600" cy="5256584"/>
          </a:xfrm>
        </p:spPr>
        <p:txBody>
          <a:bodyPr>
            <a:normAutofit/>
          </a:bodyPr>
          <a:lstStyle/>
          <a:p>
            <a:pPr>
              <a:buFont typeface="Wingdings" pitchFamily="2" charset="2"/>
              <a:buChar char="ü"/>
            </a:pPr>
            <a:r>
              <a:rPr lang="sr-Cyrl-RS" sz="2200" dirty="0">
                <a:latin typeface="Times New Roman" pitchFamily="18" charset="0"/>
                <a:cs typeface="Times New Roman" pitchFamily="18" charset="0"/>
              </a:rPr>
              <a:t>Данас је усаглашено стручно мишљење да је један од главних разлога процеса старења становништва пре свега </a:t>
            </a:r>
            <a:r>
              <a:rPr lang="sr-Cyrl-RS" sz="2200" b="1" dirty="0">
                <a:latin typeface="Times New Roman" pitchFamily="18" charset="0"/>
                <a:cs typeface="Times New Roman" pitchFamily="18" charset="0"/>
              </a:rPr>
              <a:t>низак фертилитет </a:t>
            </a:r>
            <a:endParaRPr lang="sr-Cyrl-RS" sz="2200" b="1" dirty="0" smtClean="0">
              <a:latin typeface="Times New Roman" pitchFamily="18" charset="0"/>
              <a:cs typeface="Times New Roman" pitchFamily="18" charset="0"/>
            </a:endParaRPr>
          </a:p>
          <a:p>
            <a:pPr>
              <a:buFont typeface="Wingdings" pitchFamily="2" charset="2"/>
              <a:buChar char="ü"/>
            </a:pPr>
            <a:r>
              <a:rPr lang="sr-Cyrl-RS" sz="2200" dirty="0">
                <a:latin typeface="Times New Roman" pitchFamily="18" charset="0"/>
                <a:cs typeface="Times New Roman" pitchFamily="18" charset="0"/>
              </a:rPr>
              <a:t>Стопа укупног фертилитета је у периоду од 1950. до 2009. преполовљена са 5 на </a:t>
            </a:r>
            <a:r>
              <a:rPr lang="sr-Cyrl-RS" sz="2200" b="1" dirty="0">
                <a:latin typeface="Times New Roman" pitchFamily="18" charset="0"/>
                <a:cs typeface="Times New Roman" pitchFamily="18" charset="0"/>
              </a:rPr>
              <a:t>2,5. </a:t>
            </a:r>
            <a:endParaRPr lang="en-US" sz="2400" dirty="0">
              <a:latin typeface="Times New Roman" pitchFamily="18" charset="0"/>
              <a:cs typeface="Times New Roman" pitchFamily="18" charset="0"/>
            </a:endParaRPr>
          </a:p>
        </p:txBody>
      </p:sp>
      <p:pic>
        <p:nvPicPr>
          <p:cNvPr id="5" name="Picture 4" descr="Ð ÐµÐ·ÑÐ»ÑÐ°Ñ ÑÐ»Ð¸ÐºÐ° Ð·Ð° world population ageing 2017"/>
          <p:cNvPicPr/>
          <p:nvPr/>
        </p:nvPicPr>
        <p:blipFill>
          <a:blip r:embed="rId2">
            <a:extLst>
              <a:ext uri="{28A0092B-C50C-407E-A947-70E740481C1C}">
                <a14:useLocalDpi xmlns:a14="http://schemas.microsoft.com/office/drawing/2010/main" val="0"/>
              </a:ext>
            </a:extLst>
          </a:blip>
          <a:srcRect/>
          <a:stretch>
            <a:fillRect/>
          </a:stretch>
        </p:blipFill>
        <p:spPr bwMode="auto">
          <a:xfrm>
            <a:off x="899592" y="3356992"/>
            <a:ext cx="7488832" cy="3384376"/>
          </a:xfrm>
          <a:prstGeom prst="rect">
            <a:avLst/>
          </a:prstGeom>
          <a:ln>
            <a:noFill/>
          </a:ln>
          <a:effectLst>
            <a:outerShdw blurRad="292100" dist="139700" dir="2700000" algn="tl" rotWithShape="0">
              <a:srgbClr val="333333">
                <a:alpha val="65000"/>
              </a:srgbClr>
            </a:outerShdw>
          </a:effec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980728"/>
            <a:ext cx="8229600" cy="7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429909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163" y="1052737"/>
            <a:ext cx="7613277" cy="4467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29470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85786" y="2000240"/>
            <a:ext cx="7715304" cy="430887"/>
          </a:xfrm>
          <a:prstGeom prst="rect">
            <a:avLst/>
          </a:prstGeom>
          <a:noFill/>
        </p:spPr>
        <p:txBody>
          <a:bodyPr wrap="square" rtlCol="0">
            <a:spAutoFit/>
          </a:bodyPr>
          <a:lstStyle/>
          <a:p>
            <a:pPr marL="457200" indent="-457200" algn="just">
              <a:buClr>
                <a:schemeClr val="accent3">
                  <a:lumMod val="60000"/>
                  <a:lumOff val="40000"/>
                </a:schemeClr>
              </a:buClr>
              <a:buFont typeface="Wingdings" pitchFamily="2" charset="2"/>
              <a:buChar char="Ø"/>
            </a:pPr>
            <a:endParaRPr lang="en-US" sz="2200">
              <a:latin typeface="Times New Roman" pitchFamily="18" charset="0"/>
              <a:cs typeface="Times New Roman" pitchFamily="18" charset="0"/>
            </a:endParaRPr>
          </a:p>
        </p:txBody>
      </p:sp>
      <p:sp>
        <p:nvSpPr>
          <p:cNvPr id="5" name="Rounded Rectangle 4"/>
          <p:cNvSpPr/>
          <p:nvPr/>
        </p:nvSpPr>
        <p:spPr>
          <a:xfrm>
            <a:off x="1547664" y="764704"/>
            <a:ext cx="4680520" cy="504056"/>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sz="2400" b="1" dirty="0" smtClean="0">
                <a:solidFill>
                  <a:schemeClr val="tx1"/>
                </a:solidFill>
                <a:latin typeface="Times New Roman" pitchFamily="18" charset="0"/>
                <a:cs typeface="Times New Roman" pitchFamily="18" charset="0"/>
              </a:rPr>
              <a:t>Вулнерабилна популација</a:t>
            </a:r>
            <a:endParaRPr lang="en-US" sz="2400" b="1" dirty="0">
              <a:solidFill>
                <a:schemeClr val="tx1"/>
              </a:solidFill>
              <a:latin typeface="Times New Roman" pitchFamily="18" charset="0"/>
              <a:cs typeface="Times New Roman" pitchFamily="18" charset="0"/>
            </a:endParaRPr>
          </a:p>
        </p:txBody>
      </p:sp>
      <p:sp>
        <p:nvSpPr>
          <p:cNvPr id="9" name="TextBox 8"/>
          <p:cNvSpPr txBox="1"/>
          <p:nvPr/>
        </p:nvSpPr>
        <p:spPr>
          <a:xfrm>
            <a:off x="203200" y="1715785"/>
            <a:ext cx="5149806" cy="4493538"/>
          </a:xfrm>
          <a:prstGeom prst="rect">
            <a:avLst/>
          </a:prstGeom>
          <a:noFill/>
        </p:spPr>
        <p:txBody>
          <a:bodyPr wrap="square" lIns="72000" rtlCol="0">
            <a:spAutoFit/>
          </a:bodyPr>
          <a:lstStyle/>
          <a:p>
            <a:pPr algn="just">
              <a:buClr>
                <a:schemeClr val="accent3">
                  <a:lumMod val="60000"/>
                  <a:lumOff val="40000"/>
                </a:schemeClr>
              </a:buClr>
              <a:buFont typeface="Wingdings" pitchFamily="2" charset="2"/>
              <a:buChar char="Ø"/>
            </a:pPr>
            <a:r>
              <a:rPr lang="sr-Latn-RS" sz="2200" dirty="0" smtClean="0">
                <a:latin typeface="Times New Roman" pitchFamily="18" charset="0"/>
                <a:cs typeface="Times New Roman" pitchFamily="18" charset="0"/>
              </a:rPr>
              <a:t> </a:t>
            </a:r>
            <a:r>
              <a:rPr lang="sr-Cyrl-RS" sz="2200" dirty="0">
                <a:latin typeface="Times New Roman" pitchFamily="18" charset="0"/>
                <a:cs typeface="Times New Roman" pitchFamily="18" charset="0"/>
              </a:rPr>
              <a:t>Различите дефиниције у различитим срединама и за различите сврхе, најчешће у односу на неке основне карактеристике</a:t>
            </a:r>
            <a:r>
              <a:rPr lang="en-US" sz="2200" dirty="0" smtClean="0">
                <a:latin typeface="Times New Roman" pitchFamily="18" charset="0"/>
                <a:cs typeface="Times New Roman" pitchFamily="18" charset="0"/>
              </a:rPr>
              <a:t>:</a:t>
            </a:r>
            <a:endParaRPr lang="sr-Latn-RS" sz="2200" dirty="0" smtClean="0">
              <a:latin typeface="Times New Roman" pitchFamily="18" charset="0"/>
              <a:cs typeface="Times New Roman" pitchFamily="18" charset="0"/>
            </a:endParaRPr>
          </a:p>
          <a:p>
            <a:pPr algn="just">
              <a:buClr>
                <a:schemeClr val="accent3">
                  <a:lumMod val="60000"/>
                  <a:lumOff val="40000"/>
                </a:schemeClr>
              </a:buClr>
            </a:pPr>
            <a:endParaRPr lang="sr-Latn-RS" sz="2200" dirty="0" smtClean="0">
              <a:latin typeface="Times New Roman" pitchFamily="18" charset="0"/>
              <a:cs typeface="Times New Roman" pitchFamily="18" charset="0"/>
            </a:endParaRPr>
          </a:p>
          <a:p>
            <a:pPr marL="342900" indent="-342900">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године </a:t>
            </a:r>
          </a:p>
          <a:p>
            <a:pPr marL="342900" indent="-342900">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пол</a:t>
            </a:r>
          </a:p>
          <a:p>
            <a:pPr marL="342900" indent="-342900">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здравствено стање</a:t>
            </a:r>
          </a:p>
          <a:p>
            <a:pPr marL="342900" indent="-342900">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облици понашања, посебно ризичног</a:t>
            </a:r>
          </a:p>
          <a:p>
            <a:pPr marL="342900" indent="-342900">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финансијски услови</a:t>
            </a:r>
          </a:p>
          <a:p>
            <a:pPr marL="342900" indent="-342900">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место боравка</a:t>
            </a:r>
          </a:p>
          <a:p>
            <a:pPr marL="342900" indent="-342900">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етничко порекло</a:t>
            </a:r>
            <a:endParaRPr lang="en-US" sz="2200" dirty="0" smtClean="0">
              <a:latin typeface="Times New Roman" pitchFamily="18" charset="0"/>
              <a:cs typeface="Times New Roman" pitchFamily="18" charset="0"/>
            </a:endParaRPr>
          </a:p>
          <a:p>
            <a:pPr marL="342900" indent="-342900">
              <a:buClr>
                <a:schemeClr val="accent3">
                  <a:lumMod val="60000"/>
                  <a:lumOff val="40000"/>
                </a:schemeClr>
              </a:buClr>
              <a:buFont typeface="Wingdings" pitchFamily="2" charset="2"/>
              <a:buChar char="ü"/>
            </a:pPr>
            <a:endParaRPr lang="en-US" sz="2200" dirty="0" smtClean="0">
              <a:latin typeface="Times New Roman" pitchFamily="18" charset="0"/>
              <a:cs typeface="Times New Roman" pitchFamily="18" charset="0"/>
            </a:endParaRPr>
          </a:p>
        </p:txBody>
      </p:sp>
      <p:sp>
        <p:nvSpPr>
          <p:cNvPr id="3" name="TextBox 2"/>
          <p:cNvSpPr txBox="1"/>
          <p:nvPr/>
        </p:nvSpPr>
        <p:spPr>
          <a:xfrm>
            <a:off x="5586286" y="2370360"/>
            <a:ext cx="3312368" cy="4493538"/>
          </a:xfrm>
          <a:prstGeom prst="rect">
            <a:avLst/>
          </a:prstGeom>
          <a:noFill/>
        </p:spPr>
        <p:txBody>
          <a:bodyPr wrap="square" rtlCol="0">
            <a:spAutoFit/>
          </a:bodyPr>
          <a:lstStyle/>
          <a:p>
            <a:r>
              <a:rPr lang="sr-Latn-RS" sz="2200" dirty="0" smtClean="0">
                <a:latin typeface="Times New Roman" pitchFamily="18" charset="0"/>
                <a:cs typeface="Times New Roman" pitchFamily="18" charset="0"/>
              </a:rPr>
              <a:t>             </a:t>
            </a:r>
            <a:r>
              <a:rPr lang="sr-Cyrl-RS" sz="2200" dirty="0" smtClean="0">
                <a:latin typeface="Times New Roman" pitchFamily="18" charset="0"/>
                <a:cs typeface="Times New Roman" pitchFamily="18" charset="0"/>
              </a:rPr>
              <a:t>Најчешће</a:t>
            </a:r>
            <a:r>
              <a:rPr lang="en-US" sz="2200" dirty="0" smtClean="0">
                <a:latin typeface="Times New Roman" pitchFamily="18" charset="0"/>
                <a:cs typeface="Times New Roman" pitchFamily="18" charset="0"/>
              </a:rPr>
              <a:t> :</a:t>
            </a:r>
            <a:endParaRPr lang="sr-Latn-RS" sz="2200" dirty="0" smtClean="0">
              <a:latin typeface="Times New Roman" pitchFamily="18" charset="0"/>
              <a:cs typeface="Times New Roman" pitchFamily="18" charset="0"/>
            </a:endParaRPr>
          </a:p>
          <a:p>
            <a:endParaRPr lang="en-US" sz="2200" dirty="0">
              <a:latin typeface="Times New Roman" pitchFamily="18" charset="0"/>
              <a:cs typeface="Times New Roman" pitchFamily="18" charset="0"/>
            </a:endParaRPr>
          </a:p>
          <a:p>
            <a:pPr marL="342900" indent="-342900">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деца, млади</a:t>
            </a:r>
          </a:p>
          <a:p>
            <a:pPr marL="342900" indent="-342900">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особе са инвалидитетом</a:t>
            </a:r>
          </a:p>
          <a:p>
            <a:pPr marL="342900" indent="-342900">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Роми</a:t>
            </a:r>
          </a:p>
          <a:p>
            <a:pPr marL="342900" indent="-342900">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стари</a:t>
            </a:r>
          </a:p>
          <a:p>
            <a:pPr marL="342900" indent="-342900">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жене</a:t>
            </a:r>
          </a:p>
          <a:p>
            <a:pPr marL="342900" indent="-342900">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различите сексуалне оријентације</a:t>
            </a:r>
          </a:p>
          <a:p>
            <a:pPr marL="342900" indent="-342900">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нека обољења</a:t>
            </a:r>
          </a:p>
          <a:p>
            <a:pPr marL="342900" indent="-342900">
              <a:buClr>
                <a:schemeClr val="accent3">
                  <a:lumMod val="60000"/>
                  <a:lumOff val="40000"/>
                </a:schemeClr>
              </a:buClr>
              <a:buFont typeface="Wingdings" pitchFamily="2" charset="2"/>
              <a:buChar char="ü"/>
            </a:pPr>
            <a:r>
              <a:rPr lang="sr-Cyrl-RS" sz="2200" dirty="0">
                <a:latin typeface="Times New Roman" pitchFamily="18" charset="0"/>
                <a:cs typeface="Times New Roman" pitchFamily="18" charset="0"/>
              </a:rPr>
              <a:t>избеглице и расељена лица</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1297609373"/>
      </p:ext>
    </p:extLst>
  </p:cSld>
  <p:clrMapOvr>
    <a:masterClrMapping/>
  </p:clrMapOvr>
  <mc:AlternateContent xmlns:mc="http://schemas.openxmlformats.org/markup-compatibility/2006" xmlns:p14="http://schemas.microsoft.com/office/powerpoint/2010/main">
    <mc:Choice Requires="p14">
      <p:transition spd="slow" p14:dur="2000" advTm="31509"/>
    </mc:Choice>
    <mc:Fallback xmlns="">
      <p:transition spd="slow" advTm="31509"/>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8406" y="836712"/>
            <a:ext cx="7679990" cy="54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243335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836712"/>
            <a:ext cx="5976663" cy="5384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529150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stretch>
            <a:fillRect/>
          </a:stretch>
        </p:blipFill>
        <p:spPr>
          <a:xfrm>
            <a:off x="683568" y="908720"/>
            <a:ext cx="7704856" cy="5256584"/>
          </a:xfrm>
          <a:prstGeom prst="rect">
            <a:avLst/>
          </a:prstGeom>
        </p:spPr>
      </p:pic>
    </p:spTree>
    <p:extLst>
      <p:ext uri="{BB962C8B-B14F-4D97-AF65-F5344CB8AC3E}">
        <p14:creationId xmlns:p14="http://schemas.microsoft.com/office/powerpoint/2010/main" val="205971925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BFC04A8-A9FF-42AE-A394-79FB3333B554}" type="slidenum">
              <a:rPr lang="en-US" smtClean="0">
                <a:solidFill>
                  <a:srgbClr val="000000"/>
                </a:solidFill>
              </a:rPr>
              <a:pPr>
                <a:defRPr/>
              </a:pPr>
              <a:t>43</a:t>
            </a:fld>
            <a:endParaRPr lang="en-US">
              <a:solidFill>
                <a:srgbClr val="000000"/>
              </a:solidFill>
            </a:endParaRPr>
          </a:p>
        </p:txBody>
      </p:sp>
      <p:pic>
        <p:nvPicPr>
          <p:cNvPr id="3379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67544" y="188640"/>
            <a:ext cx="4240213" cy="21971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9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2389932"/>
            <a:ext cx="3529013" cy="475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7" name="Rectangle 2"/>
          <p:cNvSpPr>
            <a:spLocks noChangeArrowheads="1"/>
          </p:cNvSpPr>
          <p:nvPr/>
        </p:nvSpPr>
        <p:spPr bwMode="auto">
          <a:xfrm>
            <a:off x="4437580" y="2852936"/>
            <a:ext cx="41402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pPr>
            <a:r>
              <a:rPr lang="ru-RU" altLang="en-US" dirty="0" smtClean="0">
                <a:solidFill>
                  <a:srgbClr val="000000"/>
                </a:solidFill>
              </a:rPr>
              <a:t>Индикатори демографског</a:t>
            </a:r>
          </a:p>
          <a:p>
            <a:pPr eaLnBrk="0" fontAlgn="base" hangingPunct="0">
              <a:spcBef>
                <a:spcPct val="0"/>
              </a:spcBef>
              <a:spcAft>
                <a:spcPct val="0"/>
              </a:spcAft>
            </a:pPr>
            <a:r>
              <a:rPr lang="ru-RU" altLang="en-US" dirty="0" smtClean="0">
                <a:solidFill>
                  <a:srgbClr val="000000"/>
                </a:solidFill>
              </a:rPr>
              <a:t>старења и регресивност старосно-полне пирамиде сврставају</a:t>
            </a:r>
          </a:p>
          <a:p>
            <a:pPr eaLnBrk="0" fontAlgn="base" hangingPunct="0">
              <a:spcBef>
                <a:spcPct val="0"/>
              </a:spcBef>
              <a:spcAft>
                <a:spcPct val="0"/>
              </a:spcAft>
            </a:pPr>
            <a:r>
              <a:rPr lang="ru-RU" altLang="en-US" dirty="0" smtClean="0">
                <a:solidFill>
                  <a:srgbClr val="000000"/>
                </a:solidFill>
              </a:rPr>
              <a:t>Србију у ред земаља чије су размере старења препознатљиве</a:t>
            </a:r>
          </a:p>
          <a:p>
            <a:pPr eaLnBrk="0" fontAlgn="base" hangingPunct="0">
              <a:spcBef>
                <a:spcPct val="0"/>
              </a:spcBef>
              <a:spcAft>
                <a:spcPct val="0"/>
              </a:spcAft>
            </a:pPr>
            <a:r>
              <a:rPr lang="ru-RU" altLang="en-US" dirty="0" smtClean="0">
                <a:solidFill>
                  <a:srgbClr val="000000"/>
                </a:solidFill>
              </a:rPr>
              <a:t>у оквиру европског континента,</a:t>
            </a:r>
          </a:p>
          <a:p>
            <a:pPr eaLnBrk="0" fontAlgn="base" hangingPunct="0">
              <a:spcBef>
                <a:spcPct val="0"/>
              </a:spcBef>
              <a:spcAft>
                <a:spcPct val="0"/>
              </a:spcAft>
            </a:pPr>
            <a:r>
              <a:rPr lang="ru-RU" altLang="en-US" dirty="0" smtClean="0">
                <a:solidFill>
                  <a:srgbClr val="000000"/>
                </a:solidFill>
              </a:rPr>
              <a:t>а тиме и света. </a:t>
            </a:r>
            <a:endParaRPr lang="sr-Latn-RS" altLang="en-US" dirty="0" smtClean="0">
              <a:solidFill>
                <a:srgbClr val="000000"/>
              </a:solidFill>
            </a:endParaRPr>
          </a:p>
        </p:txBody>
      </p:sp>
    </p:spTree>
    <p:extLst>
      <p:ext uri="{BB962C8B-B14F-4D97-AF65-F5344CB8AC3E}">
        <p14:creationId xmlns:p14="http://schemas.microsoft.com/office/powerpoint/2010/main" val="26032975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4638"/>
            <a:ext cx="8219256" cy="634082"/>
          </a:xfrm>
        </p:spPr>
        <p:txBody>
          <a:bodyPr>
            <a:normAutofit fontScale="90000"/>
          </a:bodyPr>
          <a:lstStyle/>
          <a:p>
            <a:r>
              <a:rPr lang="en-US" sz="3100" dirty="0" smtClean="0">
                <a:latin typeface="Times New Roman" pitchFamily="18" charset="0"/>
                <a:cs typeface="Times New Roman" pitchFamily="18" charset="0"/>
              </a:rPr>
              <a:t/>
            </a:r>
            <a:br>
              <a:rPr lang="en-US" sz="3100" dirty="0" smtClean="0">
                <a:latin typeface="Times New Roman" pitchFamily="18" charset="0"/>
                <a:cs typeface="Times New Roman" pitchFamily="18" charset="0"/>
              </a:rPr>
            </a:br>
            <a:r>
              <a:rPr lang="sr-Cyrl-RS" sz="3200" b="1" dirty="0">
                <a:solidFill>
                  <a:schemeClr val="tx1"/>
                </a:solidFill>
                <a:latin typeface="Times New Roman" pitchFamily="18" charset="0"/>
                <a:cs typeface="Times New Roman" pitchFamily="18" charset="0"/>
              </a:rPr>
              <a:t>Фертилитет</a:t>
            </a:r>
            <a:r>
              <a:rPr lang="en-US" sz="3100" b="1" dirty="0" smtClean="0">
                <a:solidFill>
                  <a:schemeClr val="tx1"/>
                </a:solidFill>
                <a:latin typeface="Times New Roman" pitchFamily="18" charset="0"/>
                <a:cs typeface="Times New Roman" pitchFamily="18" charset="0"/>
              </a:rPr>
              <a:t/>
            </a:r>
            <a:br>
              <a:rPr lang="en-US" sz="3100" b="1" dirty="0" smtClean="0">
                <a:solidFill>
                  <a:schemeClr val="tx1"/>
                </a:solidFill>
                <a:latin typeface="Times New Roman" pitchFamily="18" charset="0"/>
                <a:cs typeface="Times New Roman" pitchFamily="18" charset="0"/>
              </a:rPr>
            </a:br>
            <a:endParaRPr lang="en-US" sz="3100" dirty="0">
              <a:solidFill>
                <a:schemeClr val="tx1"/>
              </a:solidFill>
            </a:endParaRPr>
          </a:p>
        </p:txBody>
      </p:sp>
      <p:sp>
        <p:nvSpPr>
          <p:cNvPr id="3" name="Content Placeholder 2"/>
          <p:cNvSpPr>
            <a:spLocks noGrp="1"/>
          </p:cNvSpPr>
          <p:nvPr>
            <p:ph idx="1"/>
          </p:nvPr>
        </p:nvSpPr>
        <p:spPr>
          <a:xfrm>
            <a:off x="467544" y="1556792"/>
            <a:ext cx="8219256" cy="4896544"/>
          </a:xfrm>
        </p:spPr>
        <p:txBody>
          <a:bodyPr>
            <a:normAutofit/>
          </a:bodyPr>
          <a:lstStyle/>
          <a:p>
            <a:pPr>
              <a:buFont typeface="Wingdings" pitchFamily="2" charset="2"/>
              <a:buChar char="ü"/>
            </a:pPr>
            <a:r>
              <a:rPr lang="sr-Cyrl-RS" sz="2400" dirty="0">
                <a:latin typeface="Times New Roman" pitchFamily="18" charset="0"/>
                <a:cs typeface="Times New Roman" pitchFamily="18" charset="0"/>
              </a:rPr>
              <a:t>Тренутна стопа укупног фертилитета у Србији износи 1,35 и за трећину је мања од нивоа фертилитета потребног за просто обнављање становништва (</a:t>
            </a:r>
            <a:r>
              <a:rPr lang="sr-Cyrl-RS" sz="2400" b="1" dirty="0">
                <a:latin typeface="Times New Roman" pitchFamily="18" charset="0"/>
                <a:cs typeface="Times New Roman" pitchFamily="18" charset="0"/>
              </a:rPr>
              <a:t>2,1 живорођено дете</a:t>
            </a:r>
            <a:r>
              <a:rPr lang="sr-Cyrl-RS" sz="2400" dirty="0">
                <a:latin typeface="Times New Roman" pitchFamily="18" charset="0"/>
                <a:cs typeface="Times New Roman" pitchFamily="18" charset="0"/>
              </a:rPr>
              <a:t>). У Србији је дуже од пола века изражена тенденција опадања фертилитета, што је одличан показатељ промена у репродуктивним нормама и понашању становништва Србије али и тешке друштвено-економске </a:t>
            </a:r>
            <a:r>
              <a:rPr lang="sr-Cyrl-RS" sz="2400" dirty="0" smtClean="0">
                <a:latin typeface="Times New Roman" pitchFamily="18" charset="0"/>
                <a:cs typeface="Times New Roman" pitchFamily="18" charset="0"/>
              </a:rPr>
              <a:t>ситуације.</a:t>
            </a:r>
            <a:endParaRPr lang="en-US" sz="2400" dirty="0">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472" y="4581128"/>
            <a:ext cx="8496944" cy="1988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562" y="908720"/>
            <a:ext cx="8229600" cy="7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384386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lstStyle/>
          <a:p>
            <a:endParaRPr lang="sr-Cyrl-RS"/>
          </a:p>
        </p:txBody>
      </p:sp>
      <p:pic>
        <p:nvPicPr>
          <p:cNvPr id="4" name="Content Placeholder 3"/>
          <p:cNvPicPr>
            <a:picLocks noGrp="1"/>
          </p:cNvPicPr>
          <p:nvPr>
            <p:ph idx="1"/>
          </p:nvPr>
        </p:nvPicPr>
        <p:blipFill>
          <a:blip r:embed="rId2"/>
          <a:stretch>
            <a:fillRect/>
          </a:stretch>
        </p:blipFill>
        <p:spPr>
          <a:xfrm>
            <a:off x="539552" y="1052736"/>
            <a:ext cx="8208912" cy="5400600"/>
          </a:xfrm>
          <a:prstGeom prst="rect">
            <a:avLst/>
          </a:prstGeom>
        </p:spPr>
      </p:pic>
      <p:sp>
        <p:nvSpPr>
          <p:cNvPr id="9" name="TextBox 8"/>
          <p:cNvSpPr txBox="1"/>
          <p:nvPr/>
        </p:nvSpPr>
        <p:spPr>
          <a:xfrm>
            <a:off x="3079563" y="2689584"/>
            <a:ext cx="504056" cy="369332"/>
          </a:xfrm>
          <a:prstGeom prst="rect">
            <a:avLst/>
          </a:prstGeom>
          <a:noFill/>
          <a:ln>
            <a:solidFill>
              <a:schemeClr val="tx1"/>
            </a:solidFill>
          </a:ln>
        </p:spPr>
        <p:txBody>
          <a:bodyPr wrap="square" rtlCol="0">
            <a:spAutoFit/>
          </a:bodyPr>
          <a:lstStyle/>
          <a:p>
            <a:endParaRPr lang="sr-Cyrl-RS" dirty="0">
              <a:solidFill>
                <a:prstClr val="black"/>
              </a:solidFill>
            </a:endParaRPr>
          </a:p>
        </p:txBody>
      </p:sp>
    </p:spTree>
    <p:extLst>
      <p:ext uri="{BB962C8B-B14F-4D97-AF65-F5344CB8AC3E}">
        <p14:creationId xmlns:p14="http://schemas.microsoft.com/office/powerpoint/2010/main" val="371435327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r-Cyrl-R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836712"/>
            <a:ext cx="7472443"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Grp="1" noChangeAspect="1" noChangeArrowheads="1"/>
          </p:cNvPicPr>
          <p:nvPr>
            <p:ph type="tbl" idx="1"/>
          </p:nvPr>
        </p:nvPicPr>
        <p:blipFill>
          <a:blip r:embed="rId3">
            <a:extLst>
              <a:ext uri="{28A0092B-C50C-407E-A947-70E740481C1C}">
                <a14:useLocalDpi xmlns:a14="http://schemas.microsoft.com/office/drawing/2010/main" val="0"/>
              </a:ext>
            </a:extLst>
          </a:blip>
          <a:srcRect/>
          <a:stretch>
            <a:fillRect/>
          </a:stretch>
        </p:blipFill>
        <p:spPr bwMode="auto">
          <a:xfrm>
            <a:off x="976172" y="4365104"/>
            <a:ext cx="7481677"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442493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txBody>
          <a:bodyPr>
            <a:normAutofit/>
          </a:bodyPr>
          <a:lstStyle/>
          <a:p>
            <a:pPr eaLnBrk="1" hangingPunct="1">
              <a:defRPr/>
            </a:pPr>
            <a:r>
              <a:rPr lang="sr-Cyrl-RS" sz="2800" b="1" dirty="0" smtClean="0">
                <a:solidFill>
                  <a:schemeClr val="tx1"/>
                </a:solidFill>
                <a:latin typeface="Times New Roman" pitchFamily="18" charset="0"/>
                <a:cs typeface="Times New Roman" pitchFamily="18" charset="0"/>
              </a:rPr>
              <a:t>Очекивано трајање живот - Србија</a:t>
            </a:r>
          </a:p>
        </p:txBody>
      </p:sp>
      <p:sp>
        <p:nvSpPr>
          <p:cNvPr id="27651" name="Rectangle 3"/>
          <p:cNvSpPr>
            <a:spLocks noGrp="1" noChangeArrowheads="1"/>
          </p:cNvSpPr>
          <p:nvPr>
            <p:ph type="body" idx="1"/>
          </p:nvPr>
        </p:nvSpPr>
        <p:spPr/>
        <p:txBody>
          <a:bodyPr>
            <a:normAutofit/>
          </a:bodyPr>
          <a:lstStyle/>
          <a:p>
            <a:pPr algn="just" eaLnBrk="1" hangingPunct="1">
              <a:lnSpc>
                <a:spcPct val="90000"/>
              </a:lnSpc>
              <a:buFont typeface="Wingdings" pitchFamily="2" charset="2"/>
              <a:buChar char="q"/>
            </a:pPr>
            <a:r>
              <a:rPr lang="en-US" sz="2400" dirty="0" smtClean="0">
                <a:effectLst/>
                <a:latin typeface="Times New Roman" pitchFamily="18" charset="0"/>
              </a:rPr>
              <a:t>Очекивано трајање живота при живорођењу</a:t>
            </a:r>
            <a:r>
              <a:rPr lang="sr-Cyrl-RS" sz="2400" dirty="0" smtClean="0">
                <a:effectLst/>
                <a:latin typeface="Times New Roman" pitchFamily="18" charset="0"/>
              </a:rPr>
              <a:t> </a:t>
            </a:r>
            <a:r>
              <a:rPr lang="en-US" sz="2400" dirty="0" smtClean="0">
                <a:effectLst/>
                <a:latin typeface="Times New Roman" pitchFamily="18" charset="0"/>
              </a:rPr>
              <a:t>2011. код</a:t>
            </a:r>
            <a:r>
              <a:rPr lang="sr-Cyrl-RS" sz="2400" dirty="0">
                <a:latin typeface="Times New Roman" pitchFamily="18" charset="0"/>
              </a:rPr>
              <a:t> </a:t>
            </a:r>
            <a:r>
              <a:rPr lang="en-US" sz="2400" dirty="0" smtClean="0">
                <a:effectLst/>
                <a:latin typeface="Times New Roman" pitchFamily="18" charset="0"/>
              </a:rPr>
              <a:t>мушкараца износи 71,5 година, што је у</a:t>
            </a:r>
            <a:r>
              <a:rPr lang="sr-Cyrl-RS" sz="2400" dirty="0" smtClean="0">
                <a:effectLst/>
                <a:latin typeface="Times New Roman" pitchFamily="18" charset="0"/>
              </a:rPr>
              <a:t> </a:t>
            </a:r>
            <a:r>
              <a:rPr lang="en-US" sz="2400" dirty="0" smtClean="0">
                <a:effectLst/>
                <a:latin typeface="Times New Roman" pitchFamily="18" charset="0"/>
              </a:rPr>
              <a:t>поређењу са земљама северне и западне </a:t>
            </a:r>
            <a:r>
              <a:rPr lang="sr-Cyrl-RS" sz="2400" dirty="0" smtClean="0">
                <a:effectLst/>
                <a:latin typeface="Times New Roman" pitchFamily="18" charset="0"/>
              </a:rPr>
              <a:t> </a:t>
            </a:r>
            <a:r>
              <a:rPr lang="en-US" sz="2400" dirty="0" smtClean="0">
                <a:effectLst/>
                <a:latin typeface="Times New Roman" pitchFamily="18" charset="0"/>
              </a:rPr>
              <a:t>Европе, за 5-8 година ниже.</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212976"/>
            <a:ext cx="8229600"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124744"/>
            <a:ext cx="8229600" cy="7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439080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r-Cyrl-RS"/>
          </a:p>
        </p:txBody>
      </p:sp>
      <p:pic>
        <p:nvPicPr>
          <p:cNvPr id="8194" name="Picture 2"/>
          <p:cNvPicPr>
            <a:picLocks noGrp="1" noChangeAspect="1" noChangeArrowheads="1"/>
          </p:cNvPicPr>
          <p:nvPr>
            <p:ph type="tbl" idx="1"/>
          </p:nvPr>
        </p:nvPicPr>
        <p:blipFill>
          <a:blip r:embed="rId2">
            <a:extLst>
              <a:ext uri="{28A0092B-C50C-407E-A947-70E740481C1C}">
                <a14:useLocalDpi xmlns:a14="http://schemas.microsoft.com/office/drawing/2010/main" val="0"/>
              </a:ext>
            </a:extLst>
          </a:blip>
          <a:srcRect/>
          <a:stretch>
            <a:fillRect/>
          </a:stretch>
        </p:blipFill>
        <p:spPr bwMode="auto">
          <a:xfrm>
            <a:off x="513470" y="1268760"/>
            <a:ext cx="7946962" cy="505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916263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3"/>
          <p:cNvSpPr>
            <a:spLocks noGrp="1" noChangeArrowheads="1"/>
          </p:cNvSpPr>
          <p:nvPr>
            <p:ph idx="4294967295"/>
          </p:nvPr>
        </p:nvSpPr>
        <p:spPr>
          <a:xfrm>
            <a:off x="827088" y="1268413"/>
            <a:ext cx="7761287" cy="4564062"/>
          </a:xfrm>
        </p:spPr>
        <p:txBody>
          <a:bodyPr/>
          <a:lstStyle/>
          <a:p>
            <a:pPr marL="547688" indent="-411163" eaLnBrk="1" hangingPunct="1">
              <a:lnSpc>
                <a:spcPct val="80000"/>
              </a:lnSpc>
              <a:defRPr/>
            </a:pPr>
            <a:r>
              <a:rPr lang="sr-Cyrl-RS" b="1" u="sng" dirty="0" smtClean="0"/>
              <a:t>СТАРЕЊЕ</a:t>
            </a:r>
            <a:r>
              <a:rPr lang="hr-HR" b="1" dirty="0" smtClean="0"/>
              <a:t> – </a:t>
            </a:r>
            <a:r>
              <a:rPr lang="sr-Cyrl-RS" b="1" dirty="0" smtClean="0"/>
              <a:t>п</a:t>
            </a:r>
            <a:r>
              <a:rPr lang="sr-Cyrl-RS" b="1" i="1" dirty="0" smtClean="0"/>
              <a:t>роцес</a:t>
            </a:r>
            <a:r>
              <a:rPr lang="hr-HR" b="1" i="1" dirty="0" smtClean="0"/>
              <a:t> </a:t>
            </a:r>
            <a:r>
              <a:rPr lang="sr-Cyrl-RS" b="1" i="1" dirty="0" smtClean="0"/>
              <a:t>током</a:t>
            </a:r>
            <a:r>
              <a:rPr lang="hr-HR" b="1" i="1" dirty="0" smtClean="0"/>
              <a:t> </a:t>
            </a:r>
            <a:r>
              <a:rPr lang="sr-Cyrl-RS" b="1" i="1" dirty="0" smtClean="0"/>
              <a:t>кога</a:t>
            </a:r>
            <a:r>
              <a:rPr lang="hr-HR" b="1" i="1" dirty="0" smtClean="0"/>
              <a:t> </a:t>
            </a:r>
            <a:r>
              <a:rPr lang="sr-Cyrl-RS" b="1" i="1" dirty="0" smtClean="0"/>
              <a:t>се</a:t>
            </a:r>
            <a:r>
              <a:rPr lang="hr-HR" b="1" i="1" dirty="0" smtClean="0"/>
              <a:t> </a:t>
            </a:r>
            <a:r>
              <a:rPr lang="sr-Cyrl-RS" b="1" i="1" dirty="0" smtClean="0"/>
              <a:t>догађају</a:t>
            </a:r>
            <a:r>
              <a:rPr lang="hr-HR" b="1" i="1" dirty="0" smtClean="0"/>
              <a:t> </a:t>
            </a:r>
            <a:r>
              <a:rPr lang="sr-Cyrl-RS" b="1" i="1" dirty="0" smtClean="0"/>
              <a:t>промене</a:t>
            </a:r>
            <a:r>
              <a:rPr lang="hr-HR" b="1" i="1" dirty="0" smtClean="0"/>
              <a:t> </a:t>
            </a:r>
            <a:r>
              <a:rPr lang="sr-Cyrl-RS" b="1" i="1" dirty="0" smtClean="0"/>
              <a:t>у</a:t>
            </a:r>
            <a:r>
              <a:rPr lang="hr-HR" b="1" i="1" dirty="0" smtClean="0"/>
              <a:t> </a:t>
            </a:r>
            <a:r>
              <a:rPr lang="sr-Cyrl-RS" b="1" i="1" dirty="0" smtClean="0"/>
              <a:t>функцији</a:t>
            </a:r>
            <a:r>
              <a:rPr lang="hr-HR" b="1" i="1" dirty="0" smtClean="0"/>
              <a:t> </a:t>
            </a:r>
            <a:r>
              <a:rPr lang="sr-Cyrl-RS" b="1" i="1" dirty="0" smtClean="0"/>
              <a:t>старосне</a:t>
            </a:r>
            <a:r>
              <a:rPr lang="hr-HR" b="1" i="1" dirty="0" smtClean="0"/>
              <a:t> </a:t>
            </a:r>
            <a:r>
              <a:rPr lang="sr-Cyrl-RS" b="1" i="1" dirty="0" smtClean="0"/>
              <a:t>доби</a:t>
            </a:r>
            <a:r>
              <a:rPr lang="hr-HR" b="1" i="1" dirty="0" smtClean="0"/>
              <a:t>.</a:t>
            </a:r>
          </a:p>
          <a:p>
            <a:pPr marL="547688" indent="-411163" eaLnBrk="1" hangingPunct="1">
              <a:lnSpc>
                <a:spcPct val="80000"/>
              </a:lnSpc>
              <a:buFont typeface="Wingdings" pitchFamily="2" charset="2"/>
              <a:buNone/>
              <a:defRPr/>
            </a:pPr>
            <a:endParaRPr lang="hr-HR" b="1" u="sng" dirty="0" smtClean="0"/>
          </a:p>
          <a:p>
            <a:pPr marL="547688" indent="-411163" eaLnBrk="1" hangingPunct="1">
              <a:lnSpc>
                <a:spcPct val="80000"/>
              </a:lnSpc>
              <a:defRPr/>
            </a:pPr>
            <a:r>
              <a:rPr lang="sr-Cyrl-RS" b="1" u="sng" dirty="0" smtClean="0"/>
              <a:t>СТАРОСТ</a:t>
            </a:r>
            <a:r>
              <a:rPr lang="hr-HR" b="1" dirty="0" smtClean="0"/>
              <a:t> </a:t>
            </a:r>
            <a:r>
              <a:rPr lang="hr-HR" b="1" i="1" dirty="0" smtClean="0"/>
              <a:t>- </a:t>
            </a:r>
            <a:r>
              <a:rPr lang="sr-Cyrl-RS" b="1" i="1" dirty="0" smtClean="0"/>
              <a:t>период</a:t>
            </a:r>
            <a:r>
              <a:rPr lang="hr-HR" b="1" i="1" dirty="0" smtClean="0"/>
              <a:t> </a:t>
            </a:r>
            <a:r>
              <a:rPr lang="sr-Cyrl-RS" b="1" i="1" dirty="0" smtClean="0"/>
              <a:t>у</a:t>
            </a:r>
            <a:r>
              <a:rPr lang="hr-HR" b="1" i="1" dirty="0" smtClean="0"/>
              <a:t> </a:t>
            </a:r>
            <a:r>
              <a:rPr lang="sr-Cyrl-RS" b="1" i="1" dirty="0" smtClean="0"/>
              <a:t>животном</a:t>
            </a:r>
            <a:r>
              <a:rPr lang="hr-HR" b="1" i="1" dirty="0" smtClean="0"/>
              <a:t> </a:t>
            </a:r>
            <a:r>
              <a:rPr lang="sr-Cyrl-RS" b="1" i="1" dirty="0" smtClean="0"/>
              <a:t>веку</a:t>
            </a:r>
            <a:r>
              <a:rPr lang="hr-HR" b="1" i="1" dirty="0" smtClean="0"/>
              <a:t> </a:t>
            </a:r>
            <a:r>
              <a:rPr lang="sr-Cyrl-RS" b="1" i="1" dirty="0" smtClean="0"/>
              <a:t>човека</a:t>
            </a:r>
            <a:r>
              <a:rPr lang="hr-HR" b="1" i="1" dirty="0" smtClean="0"/>
              <a:t>.</a:t>
            </a:r>
          </a:p>
          <a:p>
            <a:pPr marL="547688" indent="-411163" eaLnBrk="1" hangingPunct="1">
              <a:lnSpc>
                <a:spcPct val="80000"/>
              </a:lnSpc>
              <a:buFont typeface="Wingdings" pitchFamily="2" charset="2"/>
              <a:buNone/>
              <a:defRPr/>
            </a:pPr>
            <a:endParaRPr lang="hr-HR" b="1" i="1" dirty="0" smtClean="0"/>
          </a:p>
          <a:p>
            <a:pPr marL="547688" indent="-411163" eaLnBrk="1" hangingPunct="1">
              <a:lnSpc>
                <a:spcPct val="80000"/>
              </a:lnSpc>
              <a:defRPr/>
            </a:pPr>
            <a:r>
              <a:rPr lang="sr-Cyrl-RS" b="1" i="1" u="sng" dirty="0" smtClean="0"/>
              <a:t>СТАРЕЊЕ</a:t>
            </a:r>
            <a:r>
              <a:rPr lang="hr-HR" b="1" i="1" u="sng" dirty="0" smtClean="0"/>
              <a:t> </a:t>
            </a:r>
            <a:r>
              <a:rPr lang="sr-Cyrl-RS" b="1" i="1" u="sng" dirty="0" smtClean="0"/>
              <a:t>НАРОДА</a:t>
            </a:r>
            <a:r>
              <a:rPr lang="hr-HR" b="1" i="1" u="sng" dirty="0" smtClean="0"/>
              <a:t> </a:t>
            </a:r>
            <a:r>
              <a:rPr lang="hr-HR" b="1" i="1" dirty="0" smtClean="0"/>
              <a:t>(</a:t>
            </a:r>
            <a:r>
              <a:rPr lang="sr-Cyrl-RS" b="1" i="1" dirty="0" smtClean="0"/>
              <a:t>демографско</a:t>
            </a:r>
            <a:r>
              <a:rPr lang="hr-HR" b="1" i="1" dirty="0" smtClean="0"/>
              <a:t>) </a:t>
            </a:r>
            <a:r>
              <a:rPr lang="sr-Cyrl-RS" b="1" i="1" dirty="0" smtClean="0"/>
              <a:t>и</a:t>
            </a:r>
            <a:r>
              <a:rPr lang="hr-HR" b="1" i="1" dirty="0" smtClean="0"/>
              <a:t> </a:t>
            </a:r>
            <a:r>
              <a:rPr lang="sr-Cyrl-RS" b="1" i="1" u="sng" dirty="0" smtClean="0"/>
              <a:t>СТАРЕЊЕ</a:t>
            </a:r>
            <a:r>
              <a:rPr lang="hr-HR" b="1" i="1" u="sng" dirty="0" smtClean="0"/>
              <a:t> </a:t>
            </a:r>
            <a:r>
              <a:rPr lang="sr-Cyrl-RS" b="1" i="1" u="sng" dirty="0" smtClean="0"/>
              <a:t>ПОЈЕДИНЦА</a:t>
            </a:r>
            <a:r>
              <a:rPr lang="hr-HR" b="1" i="1" u="sng" dirty="0" smtClean="0"/>
              <a:t> – </a:t>
            </a:r>
            <a:r>
              <a:rPr lang="sr-Cyrl-RS" b="1" i="1" dirty="0" smtClean="0"/>
              <a:t>разликујемо</a:t>
            </a:r>
            <a:r>
              <a:rPr lang="hr-HR" b="1" i="1" dirty="0" smtClean="0"/>
              <a:t> </a:t>
            </a:r>
            <a:r>
              <a:rPr lang="sr-Cyrl-RS" b="1" i="1" dirty="0" smtClean="0"/>
              <a:t>их</a:t>
            </a:r>
            <a:r>
              <a:rPr lang="hr-HR" b="1" i="1" dirty="0" smtClean="0"/>
              <a:t> </a:t>
            </a:r>
            <a:r>
              <a:rPr lang="sr-Cyrl-RS" b="1" i="1" dirty="0" smtClean="0"/>
              <a:t>у</a:t>
            </a:r>
            <a:r>
              <a:rPr lang="hr-HR" b="1" i="1" dirty="0" smtClean="0"/>
              <a:t> </a:t>
            </a:r>
            <a:r>
              <a:rPr lang="sr-Cyrl-RS" b="1" i="1" dirty="0" smtClean="0"/>
              <a:t>проучавању</a:t>
            </a:r>
            <a:r>
              <a:rPr lang="hr-HR" b="1" i="1" dirty="0" smtClean="0"/>
              <a:t>.</a:t>
            </a:r>
          </a:p>
        </p:txBody>
      </p:sp>
      <p:sp>
        <p:nvSpPr>
          <p:cNvPr id="115716" name="Rectangle 4"/>
          <p:cNvSpPr>
            <a:spLocks noChangeArrowheads="1"/>
          </p:cNvSpPr>
          <p:nvPr/>
        </p:nvSpPr>
        <p:spPr bwMode="auto">
          <a:xfrm>
            <a:off x="457200" y="274638"/>
            <a:ext cx="8229600" cy="1143000"/>
          </a:xfrm>
          <a:prstGeom prst="rect">
            <a:avLst/>
          </a:prstGeom>
          <a:noFill/>
          <a:ln>
            <a:noFill/>
          </a:ln>
          <a:effectLst/>
          <a:extLst/>
        </p:spPr>
        <p:txBody>
          <a:bodyPr anchor="ctr" anchorCtr="1"/>
          <a:lstStyle/>
          <a:p>
            <a:pPr algn="ctr" fontAlgn="base">
              <a:spcBef>
                <a:spcPct val="0"/>
              </a:spcBef>
              <a:spcAft>
                <a:spcPct val="0"/>
              </a:spcAft>
              <a:defRPr/>
            </a:pPr>
            <a:r>
              <a:rPr lang="sr-Cyrl-RS" sz="4400" b="1" dirty="0">
                <a:solidFill>
                  <a:srgbClr val="000000"/>
                </a:solidFill>
                <a:effectLst>
                  <a:outerShdw blurRad="38100" dist="38100" dir="2700000" algn="tl">
                    <a:srgbClr val="FFFFFF"/>
                  </a:outerShdw>
                </a:effectLst>
              </a:rPr>
              <a:t>Основни</a:t>
            </a:r>
            <a:r>
              <a:rPr lang="hr-HR" sz="4400" b="1" dirty="0">
                <a:solidFill>
                  <a:srgbClr val="000000"/>
                </a:solidFill>
                <a:effectLst>
                  <a:outerShdw blurRad="38100" dist="38100" dir="2700000" algn="tl">
                    <a:srgbClr val="FFFFFF"/>
                  </a:outerShdw>
                </a:effectLst>
              </a:rPr>
              <a:t> </a:t>
            </a:r>
            <a:r>
              <a:rPr lang="sr-Cyrl-RS" sz="4400" b="1" dirty="0">
                <a:solidFill>
                  <a:srgbClr val="000000"/>
                </a:solidFill>
                <a:effectLst>
                  <a:outerShdw blurRad="38100" dist="38100" dir="2700000" algn="tl">
                    <a:srgbClr val="FFFFFF"/>
                  </a:outerShdw>
                </a:effectLst>
              </a:rPr>
              <a:t>појмови</a:t>
            </a:r>
            <a:endParaRPr lang="en-US" sz="4400" b="1" dirty="0">
              <a:solidFill>
                <a:srgbClr val="000000"/>
              </a:solidFill>
              <a:effectLst>
                <a:outerShdw blurRad="38100" dist="38100" dir="2700000" algn="tl">
                  <a:srgbClr val="FFFFFF"/>
                </a:outerShdw>
              </a:effectLst>
            </a:endParaRPr>
          </a:p>
        </p:txBody>
      </p:sp>
    </p:spTree>
    <p:extLst>
      <p:ext uri="{BB962C8B-B14F-4D97-AF65-F5344CB8AC3E}">
        <p14:creationId xmlns:p14="http://schemas.microsoft.com/office/powerpoint/2010/main" val="3123860511"/>
      </p:ext>
    </p:extLst>
  </p:cSld>
  <p:clrMapOvr>
    <a:masterClrMapping/>
  </p:clrMapOvr>
  <mc:AlternateContent xmlns:mc="http://schemas.openxmlformats.org/markup-compatibility/2006" xmlns:p14="http://schemas.microsoft.com/office/powerpoint/2010/main">
    <mc:Choice Requires="p14">
      <p:transition spd="slow" p14:dur="2000" advTm="12988"/>
    </mc:Choice>
    <mc:Fallback xmlns="">
      <p:transition spd="slow" advTm="12988"/>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447800" y="833438"/>
            <a:ext cx="5767406" cy="809612"/>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sz="2400" b="1" dirty="0">
                <a:solidFill>
                  <a:schemeClr val="tx1"/>
                </a:solidFill>
                <a:latin typeface="Times New Roman" pitchFamily="18" charset="0"/>
                <a:cs typeface="Times New Roman" pitchFamily="18" charset="0"/>
              </a:rPr>
              <a:t>Друштвене групе изложене повећаном ризику обољевања</a:t>
            </a:r>
            <a:endParaRPr lang="en-US" sz="2400" b="1" dirty="0">
              <a:solidFill>
                <a:schemeClr val="tx1"/>
              </a:solidFill>
              <a:latin typeface="Times New Roman" pitchFamily="18" charset="0"/>
              <a:cs typeface="Times New Roman" pitchFamily="18" charset="0"/>
            </a:endParaRPr>
          </a:p>
        </p:txBody>
      </p:sp>
      <p:sp>
        <p:nvSpPr>
          <p:cNvPr id="7" name="TextBox 6"/>
          <p:cNvSpPr txBox="1"/>
          <p:nvPr/>
        </p:nvSpPr>
        <p:spPr>
          <a:xfrm>
            <a:off x="827584" y="2132856"/>
            <a:ext cx="7429552" cy="4493538"/>
          </a:xfrm>
          <a:prstGeom prst="rect">
            <a:avLst/>
          </a:prstGeom>
          <a:noFill/>
        </p:spPr>
        <p:txBody>
          <a:bodyPr wrap="square" rtlCol="0">
            <a:spAutoFit/>
          </a:bodyPr>
          <a:lstStyle/>
          <a:p>
            <a:pPr marL="342900" indent="-342900" algn="just">
              <a:buClr>
                <a:schemeClr val="accent3">
                  <a:lumMod val="60000"/>
                  <a:lumOff val="40000"/>
                </a:schemeClr>
              </a:buClr>
              <a:buSzPct val="130000"/>
              <a:buFont typeface="Arial" pitchFamily="34" charset="0"/>
              <a:buChar char="•"/>
            </a:pPr>
            <a:r>
              <a:rPr lang="sr-Cyrl-RS" sz="2200" dirty="0">
                <a:latin typeface="Times New Roman" pitchFamily="18" charset="0"/>
                <a:cs typeface="Times New Roman" pitchFamily="18" charset="0"/>
              </a:rPr>
              <a:t>У Закону о здравственој заштити и Закону о здравственом осигурању се препознају као Групе под повећаним ризиком за обољења (чланови 11 однодно 22):</a:t>
            </a:r>
          </a:p>
          <a:p>
            <a:pPr marL="342900" indent="-342900" algn="just">
              <a:buClr>
                <a:schemeClr val="accent3">
                  <a:lumMod val="60000"/>
                  <a:lumOff val="40000"/>
                </a:schemeClr>
              </a:buClr>
              <a:buSzPct val="130000"/>
              <a:buFont typeface="Arial" pitchFamily="34" charset="0"/>
              <a:buChar char="•"/>
            </a:pPr>
            <a:endParaRPr lang="sr-Cyrl-RS" sz="2200" dirty="0">
              <a:latin typeface="Times New Roman" pitchFamily="18" charset="0"/>
              <a:cs typeface="Times New Roman" pitchFamily="18" charset="0"/>
            </a:endParaRPr>
          </a:p>
          <a:p>
            <a:pPr marL="342900" indent="-342900" algn="just">
              <a:buClr>
                <a:schemeClr val="accent3">
                  <a:lumMod val="60000"/>
                  <a:lumOff val="40000"/>
                </a:schemeClr>
              </a:buClr>
              <a:buSzPct val="130000"/>
              <a:buFont typeface="Arial" pitchFamily="34" charset="0"/>
              <a:buChar char="•"/>
            </a:pPr>
            <a:r>
              <a:rPr lang="sr-Cyrl-RS" sz="2200" dirty="0">
                <a:latin typeface="Times New Roman" pitchFamily="18" charset="0"/>
                <a:cs typeface="Times New Roman" pitchFamily="18" charset="0"/>
              </a:rPr>
              <a:t>Деца до навршених 18 година живота, школска деца и студенти до краја прописног школовања, а најкасније до навршене 26 године живота</a:t>
            </a:r>
          </a:p>
          <a:p>
            <a:pPr marL="342900" indent="-342900" algn="just">
              <a:buClr>
                <a:schemeClr val="accent3">
                  <a:lumMod val="60000"/>
                  <a:lumOff val="40000"/>
                </a:schemeClr>
              </a:buClr>
              <a:buSzPct val="130000"/>
              <a:buFont typeface="Arial" pitchFamily="34" charset="0"/>
              <a:buChar char="•"/>
            </a:pPr>
            <a:endParaRPr lang="sr-Cyrl-RS" sz="2200" dirty="0">
              <a:latin typeface="Times New Roman" pitchFamily="18" charset="0"/>
              <a:cs typeface="Times New Roman" pitchFamily="18" charset="0"/>
            </a:endParaRPr>
          </a:p>
          <a:p>
            <a:pPr marL="342900" indent="-342900" algn="just">
              <a:buClr>
                <a:schemeClr val="accent3">
                  <a:lumMod val="60000"/>
                  <a:lumOff val="40000"/>
                </a:schemeClr>
              </a:buClr>
              <a:buSzPct val="130000"/>
              <a:buFont typeface="Arial" pitchFamily="34" charset="0"/>
              <a:buChar char="•"/>
            </a:pPr>
            <a:r>
              <a:rPr lang="sr-Cyrl-RS" sz="2200" dirty="0">
                <a:latin typeface="Times New Roman" pitchFamily="18" charset="0"/>
                <a:cs typeface="Times New Roman" pitchFamily="18" charset="0"/>
              </a:rPr>
              <a:t>Жене у вези са планирањем породице, као и у току трудноће, порођаја и материнства до 12 месеци након порођаја</a:t>
            </a:r>
          </a:p>
          <a:p>
            <a:pPr marL="342900" indent="-342900" algn="just">
              <a:buClr>
                <a:schemeClr val="accent3">
                  <a:lumMod val="60000"/>
                  <a:lumOff val="40000"/>
                </a:schemeClr>
              </a:buClr>
              <a:buSzPct val="130000"/>
              <a:buFont typeface="Arial" pitchFamily="34" charset="0"/>
              <a:buChar char="•"/>
            </a:pPr>
            <a:endParaRPr lang="sr-Cyrl-RS" sz="2200" dirty="0">
              <a:latin typeface="Times New Roman" pitchFamily="18" charset="0"/>
              <a:cs typeface="Times New Roman" pitchFamily="18" charset="0"/>
            </a:endParaRPr>
          </a:p>
          <a:p>
            <a:pPr marL="342900" indent="-342900" algn="just">
              <a:buClr>
                <a:schemeClr val="accent3">
                  <a:lumMod val="60000"/>
                  <a:lumOff val="40000"/>
                </a:schemeClr>
              </a:buClr>
              <a:buSzPct val="130000"/>
              <a:buFont typeface="Arial" pitchFamily="34" charset="0"/>
              <a:buChar char="•"/>
            </a:pPr>
            <a:r>
              <a:rPr lang="sr-Cyrl-RS" sz="2200" dirty="0">
                <a:latin typeface="Times New Roman" pitchFamily="18" charset="0"/>
                <a:cs typeface="Times New Roman" pitchFamily="18" charset="0"/>
              </a:rPr>
              <a:t>Лица старија од 65 година</a:t>
            </a:r>
            <a:endParaRPr lang="en-US" sz="22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301495606"/>
      </p:ext>
    </p:extLst>
  </p:cSld>
  <p:clrMapOvr>
    <a:masterClrMapping/>
  </p:clrMapOvr>
  <mc:AlternateContent xmlns:mc="http://schemas.openxmlformats.org/markup-compatibility/2006" xmlns:p14="http://schemas.microsoft.com/office/powerpoint/2010/main">
    <mc:Choice Requires="p14">
      <p:transition spd="slow" p14:dur="2000" advTm="32608"/>
    </mc:Choice>
    <mc:Fallback xmlns="">
      <p:transition spd="slow" advTm="32608"/>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body" idx="1"/>
          </p:nvPr>
        </p:nvSpPr>
        <p:spPr>
          <a:xfrm>
            <a:off x="684213" y="1268413"/>
            <a:ext cx="8229600" cy="4495800"/>
          </a:xfrm>
        </p:spPr>
        <p:txBody>
          <a:bodyPr/>
          <a:lstStyle/>
          <a:p>
            <a:pPr eaLnBrk="1" hangingPunct="1">
              <a:buClr>
                <a:schemeClr val="accent1"/>
              </a:buClr>
              <a:buFont typeface="Wingdings" pitchFamily="2" charset="2"/>
              <a:buChar char="n"/>
              <a:defRPr/>
            </a:pPr>
            <a:r>
              <a:rPr lang="sr-Cyrl-RS" b="1" dirty="0" smtClean="0"/>
              <a:t>ГЕРОНТОЛОГИЈА</a:t>
            </a:r>
            <a:r>
              <a:rPr lang="sr-Latn-CS" dirty="0" smtClean="0"/>
              <a:t> </a:t>
            </a:r>
            <a:r>
              <a:rPr lang="sr-Cyrl-RS" dirty="0" smtClean="0"/>
              <a:t>је</a:t>
            </a:r>
            <a:r>
              <a:rPr lang="sr-Latn-CS" dirty="0" smtClean="0"/>
              <a:t> </a:t>
            </a:r>
            <a:r>
              <a:rPr lang="sr-Cyrl-RS" dirty="0" smtClean="0"/>
              <a:t>наука</a:t>
            </a:r>
            <a:r>
              <a:rPr lang="sr-Latn-CS" dirty="0" smtClean="0"/>
              <a:t> </a:t>
            </a:r>
            <a:r>
              <a:rPr lang="sr-Cyrl-RS" dirty="0" smtClean="0"/>
              <a:t>која</a:t>
            </a:r>
            <a:r>
              <a:rPr lang="sr-Latn-CS" dirty="0" smtClean="0"/>
              <a:t> </a:t>
            </a:r>
            <a:r>
              <a:rPr lang="sr-Cyrl-RS" dirty="0" smtClean="0"/>
              <a:t>се</a:t>
            </a:r>
            <a:r>
              <a:rPr lang="sr-Latn-CS" dirty="0" smtClean="0"/>
              <a:t> </a:t>
            </a:r>
            <a:r>
              <a:rPr lang="sr-Cyrl-RS" dirty="0" smtClean="0"/>
              <a:t>бави</a:t>
            </a:r>
            <a:r>
              <a:rPr lang="sr-Latn-CS" dirty="0" smtClean="0"/>
              <a:t> </a:t>
            </a:r>
            <a:r>
              <a:rPr lang="sr-Cyrl-RS" dirty="0" smtClean="0"/>
              <a:t>старењем</a:t>
            </a:r>
            <a:r>
              <a:rPr lang="sr-Latn-CS" dirty="0" smtClean="0"/>
              <a:t> </a:t>
            </a:r>
            <a:r>
              <a:rPr lang="sr-Cyrl-RS" dirty="0" smtClean="0"/>
              <a:t>као</a:t>
            </a:r>
            <a:r>
              <a:rPr lang="sr-Latn-CS" dirty="0" smtClean="0"/>
              <a:t> </a:t>
            </a:r>
            <a:r>
              <a:rPr lang="sr-Cyrl-RS" dirty="0" smtClean="0"/>
              <a:t>процесом</a:t>
            </a:r>
            <a:r>
              <a:rPr lang="sr-Latn-CS" dirty="0" smtClean="0"/>
              <a:t>, </a:t>
            </a:r>
            <a:r>
              <a:rPr lang="sr-Cyrl-RS" dirty="0" smtClean="0"/>
              <a:t>старости</a:t>
            </a:r>
            <a:r>
              <a:rPr lang="sr-Latn-CS" dirty="0" smtClean="0"/>
              <a:t> </a:t>
            </a:r>
            <a:r>
              <a:rPr lang="sr-Cyrl-RS" dirty="0" smtClean="0"/>
              <a:t>као</a:t>
            </a:r>
            <a:r>
              <a:rPr lang="sr-Latn-CS" dirty="0" smtClean="0"/>
              <a:t> </a:t>
            </a:r>
            <a:r>
              <a:rPr lang="sr-Cyrl-RS" dirty="0" smtClean="0"/>
              <a:t>стањем</a:t>
            </a:r>
            <a:r>
              <a:rPr lang="sr-Latn-CS" dirty="0" smtClean="0"/>
              <a:t>, </a:t>
            </a:r>
            <a:r>
              <a:rPr lang="sr-Cyrl-RS" dirty="0" smtClean="0"/>
              <a:t>старим</a:t>
            </a:r>
            <a:r>
              <a:rPr lang="sr-Latn-CS" dirty="0" smtClean="0"/>
              <a:t> </a:t>
            </a:r>
            <a:r>
              <a:rPr lang="sr-Cyrl-RS" dirty="0" smtClean="0"/>
              <a:t>лицима</a:t>
            </a:r>
            <a:r>
              <a:rPr lang="sr-Latn-CS" dirty="0" smtClean="0"/>
              <a:t> </a:t>
            </a:r>
            <a:r>
              <a:rPr lang="sr-Cyrl-RS" dirty="0" smtClean="0"/>
              <a:t>као</a:t>
            </a:r>
            <a:r>
              <a:rPr lang="sr-Latn-CS" dirty="0" smtClean="0"/>
              <a:t> </a:t>
            </a:r>
            <a:r>
              <a:rPr lang="sr-Cyrl-RS" dirty="0" smtClean="0"/>
              <a:t>носиоцима</a:t>
            </a:r>
            <a:r>
              <a:rPr lang="sr-Latn-CS" dirty="0" smtClean="0"/>
              <a:t> </a:t>
            </a:r>
            <a:r>
              <a:rPr lang="sr-Cyrl-RS" dirty="0" smtClean="0"/>
              <a:t>тог</a:t>
            </a:r>
            <a:r>
              <a:rPr lang="sr-Latn-CS" dirty="0" smtClean="0"/>
              <a:t> </a:t>
            </a:r>
            <a:r>
              <a:rPr lang="sr-Cyrl-RS" dirty="0" smtClean="0"/>
              <a:t>стања</a:t>
            </a:r>
            <a:r>
              <a:rPr lang="sr-Latn-CS" dirty="0" smtClean="0"/>
              <a:t>, </a:t>
            </a:r>
            <a:r>
              <a:rPr lang="sr-Cyrl-RS" dirty="0" smtClean="0"/>
              <a:t>и</a:t>
            </a:r>
            <a:r>
              <a:rPr lang="sr-Latn-CS" dirty="0" smtClean="0"/>
              <a:t> </a:t>
            </a:r>
            <a:r>
              <a:rPr lang="sr-Cyrl-RS" dirty="0" smtClean="0"/>
              <a:t>свим</a:t>
            </a:r>
            <a:endParaRPr lang="sr-Latn-CS" dirty="0" smtClean="0"/>
          </a:p>
          <a:p>
            <a:pPr eaLnBrk="1" hangingPunct="1">
              <a:buClr>
                <a:schemeClr val="accent1"/>
              </a:buClr>
              <a:buFont typeface="Wingdings" pitchFamily="2" charset="2"/>
              <a:buNone/>
              <a:defRPr/>
            </a:pPr>
            <a:r>
              <a:rPr lang="sr-Latn-CS" dirty="0" smtClean="0"/>
              <a:t>	</a:t>
            </a:r>
            <a:r>
              <a:rPr lang="sr-Cyrl-RS" dirty="0" smtClean="0"/>
              <a:t>врстама</a:t>
            </a:r>
            <a:r>
              <a:rPr lang="sr-Latn-CS" dirty="0" smtClean="0"/>
              <a:t> </a:t>
            </a:r>
            <a:r>
              <a:rPr lang="sr-Cyrl-RS" dirty="0" smtClean="0"/>
              <a:t>значаја</a:t>
            </a:r>
            <a:r>
              <a:rPr lang="sr-Latn-CS" dirty="0" smtClean="0"/>
              <a:t> </a:t>
            </a:r>
            <a:r>
              <a:rPr lang="sr-Cyrl-RS" dirty="0" smtClean="0"/>
              <a:t>ових</a:t>
            </a:r>
            <a:r>
              <a:rPr lang="sr-Latn-CS" dirty="0" smtClean="0"/>
              <a:t> </a:t>
            </a:r>
            <a:r>
              <a:rPr lang="sr-Cyrl-RS" dirty="0" smtClean="0"/>
              <a:t>феномена</a:t>
            </a:r>
            <a:r>
              <a:rPr lang="sr-Latn-CS" dirty="0" smtClean="0"/>
              <a:t> </a:t>
            </a:r>
            <a:r>
              <a:rPr lang="sr-Cyrl-RS" dirty="0" smtClean="0"/>
              <a:t>за</a:t>
            </a:r>
            <a:r>
              <a:rPr lang="sr-Latn-CS" dirty="0" smtClean="0"/>
              <a:t> </a:t>
            </a:r>
            <a:r>
              <a:rPr lang="sr-Cyrl-RS" dirty="0" smtClean="0"/>
              <a:t>појединца</a:t>
            </a:r>
            <a:r>
              <a:rPr lang="sr-Latn-CS" dirty="0" smtClean="0"/>
              <a:t>, </a:t>
            </a:r>
            <a:r>
              <a:rPr lang="sr-Cyrl-RS" dirty="0" smtClean="0"/>
              <a:t>породицу</a:t>
            </a:r>
            <a:r>
              <a:rPr lang="sr-Latn-CS" dirty="0" smtClean="0"/>
              <a:t> </a:t>
            </a:r>
            <a:r>
              <a:rPr lang="sr-Cyrl-RS" dirty="0" smtClean="0"/>
              <a:t>и</a:t>
            </a:r>
            <a:r>
              <a:rPr lang="sr-Latn-CS" dirty="0" smtClean="0"/>
              <a:t> </a:t>
            </a:r>
            <a:r>
              <a:rPr lang="sr-Cyrl-RS" dirty="0" smtClean="0"/>
              <a:t>друштво.</a:t>
            </a:r>
            <a:endParaRPr lang="sr-Latn-CS" dirty="0" smtClean="0"/>
          </a:p>
          <a:p>
            <a:pPr eaLnBrk="1" hangingPunct="1">
              <a:buClr>
                <a:schemeClr val="accent1"/>
              </a:buClr>
              <a:buFont typeface="Wingdings" pitchFamily="2" charset="2"/>
              <a:buChar char="n"/>
              <a:defRPr/>
            </a:pPr>
            <a:endParaRPr lang="sr-Latn-CS" dirty="0" smtClean="0"/>
          </a:p>
          <a:p>
            <a:pPr eaLnBrk="1" hangingPunct="1">
              <a:buClr>
                <a:schemeClr val="accent1"/>
              </a:buClr>
              <a:buFont typeface="Wingdings" pitchFamily="2" charset="2"/>
              <a:buChar char="n"/>
              <a:defRPr/>
            </a:pPr>
            <a:r>
              <a:rPr lang="sr-Cyrl-RS" b="1" dirty="0" smtClean="0"/>
              <a:t>ГЕРИЈАТРИЈА</a:t>
            </a:r>
            <a:r>
              <a:rPr lang="sr-Latn-CS" dirty="0" smtClean="0"/>
              <a:t> </a:t>
            </a:r>
            <a:r>
              <a:rPr lang="sr-Cyrl-RS" dirty="0" smtClean="0"/>
              <a:t>је</a:t>
            </a:r>
            <a:r>
              <a:rPr lang="sr-Latn-CS" dirty="0" smtClean="0"/>
              <a:t> </a:t>
            </a:r>
            <a:r>
              <a:rPr lang="sr-Cyrl-RS" dirty="0" smtClean="0"/>
              <a:t>грана</a:t>
            </a:r>
            <a:r>
              <a:rPr lang="sr-Latn-CS" dirty="0" smtClean="0"/>
              <a:t> </a:t>
            </a:r>
            <a:r>
              <a:rPr lang="sr-Cyrl-RS" dirty="0" smtClean="0"/>
              <a:t>медицине</a:t>
            </a:r>
            <a:r>
              <a:rPr lang="sr-Latn-CS" dirty="0" smtClean="0"/>
              <a:t> </a:t>
            </a:r>
            <a:r>
              <a:rPr lang="sr-Cyrl-RS" dirty="0" smtClean="0"/>
              <a:t>која</a:t>
            </a:r>
            <a:r>
              <a:rPr lang="sr-Latn-CS" dirty="0" smtClean="0"/>
              <a:t> </a:t>
            </a:r>
            <a:r>
              <a:rPr lang="sr-Cyrl-RS" dirty="0" smtClean="0"/>
              <a:t>се</a:t>
            </a:r>
            <a:r>
              <a:rPr lang="sr-Latn-CS" dirty="0" smtClean="0"/>
              <a:t> </a:t>
            </a:r>
            <a:r>
              <a:rPr lang="sr-Cyrl-RS" dirty="0" smtClean="0"/>
              <a:t>бави</a:t>
            </a:r>
            <a:r>
              <a:rPr lang="sr-Latn-CS" dirty="0" smtClean="0"/>
              <a:t> </a:t>
            </a:r>
            <a:r>
              <a:rPr lang="sr-Cyrl-RS" dirty="0" smtClean="0"/>
              <a:t>болестима</a:t>
            </a:r>
            <a:r>
              <a:rPr lang="sr-Latn-CS" dirty="0" smtClean="0"/>
              <a:t> </a:t>
            </a:r>
            <a:r>
              <a:rPr lang="sr-Cyrl-RS" dirty="0" smtClean="0"/>
              <a:t>старости</a:t>
            </a:r>
            <a:r>
              <a:rPr lang="sr-Latn-CS" dirty="0" smtClean="0"/>
              <a:t> </a:t>
            </a:r>
            <a:r>
              <a:rPr lang="sr-Cyrl-RS" dirty="0" smtClean="0"/>
              <a:t>и</a:t>
            </a:r>
            <a:r>
              <a:rPr lang="sr-Latn-CS" dirty="0" smtClean="0"/>
              <a:t> </a:t>
            </a:r>
            <a:r>
              <a:rPr lang="sr-Cyrl-RS" dirty="0" smtClean="0"/>
              <a:t>старих</a:t>
            </a:r>
            <a:r>
              <a:rPr lang="sr-Latn-CS" dirty="0" smtClean="0"/>
              <a:t> </a:t>
            </a:r>
            <a:r>
              <a:rPr lang="sr-Cyrl-RS" dirty="0" smtClean="0"/>
              <a:t>људи</a:t>
            </a:r>
            <a:r>
              <a:rPr lang="sr-Latn-CS" dirty="0" smtClean="0"/>
              <a:t> </a:t>
            </a:r>
            <a:r>
              <a:rPr lang="sr-Cyrl-RS" dirty="0" smtClean="0"/>
              <a:t>и</a:t>
            </a:r>
            <a:r>
              <a:rPr lang="sr-Latn-CS" dirty="0" smtClean="0"/>
              <a:t> </a:t>
            </a:r>
            <a:r>
              <a:rPr lang="sr-Cyrl-RS" dirty="0" smtClean="0"/>
              <a:t>њиховим</a:t>
            </a:r>
            <a:r>
              <a:rPr lang="sr-Latn-CS" dirty="0" smtClean="0"/>
              <a:t> </a:t>
            </a:r>
            <a:r>
              <a:rPr lang="sr-Cyrl-RS" dirty="0" smtClean="0"/>
              <a:t>лечењем.</a:t>
            </a:r>
            <a:endParaRPr lang="sr-Latn-CS" dirty="0" smtClean="0"/>
          </a:p>
        </p:txBody>
      </p:sp>
    </p:spTree>
    <p:extLst>
      <p:ext uri="{BB962C8B-B14F-4D97-AF65-F5344CB8AC3E}">
        <p14:creationId xmlns:p14="http://schemas.microsoft.com/office/powerpoint/2010/main" val="1931344948"/>
      </p:ext>
    </p:extLst>
  </p:cSld>
  <p:clrMapOvr>
    <a:masterClrMapping/>
  </p:clrMapOvr>
  <mc:AlternateContent xmlns:mc="http://schemas.openxmlformats.org/markup-compatibility/2006" xmlns:p14="http://schemas.microsoft.com/office/powerpoint/2010/main">
    <mc:Choice Requires="p14">
      <p:transition spd="slow" p14:dur="2000" advTm="29069"/>
    </mc:Choice>
    <mc:Fallback xmlns="">
      <p:transition spd="slow" advTm="29069"/>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457200" y="704088"/>
            <a:ext cx="8229600" cy="896112"/>
          </a:xfrm>
        </p:spPr>
        <p:txBody>
          <a:bodyPr>
            <a:normAutofit fontScale="90000"/>
          </a:bodyPr>
          <a:lstStyle/>
          <a:p>
            <a:r>
              <a:rPr lang="sr-Cyrl-CS" sz="4000" b="1" dirty="0">
                <a:solidFill>
                  <a:schemeClr val="tx1"/>
                </a:solidFill>
                <a:latin typeface="Times New Roman" pitchFamily="18" charset="0"/>
                <a:cs typeface="Times New Roman" pitchFamily="18" charset="0"/>
              </a:rPr>
              <a:t>Проблематика која је везана за све већих удео старих </a:t>
            </a:r>
            <a:endParaRPr lang="en-US" sz="4000" b="1" dirty="0">
              <a:solidFill>
                <a:schemeClr val="tx1"/>
              </a:solidFill>
              <a:latin typeface="Times New Roman" pitchFamily="18" charset="0"/>
              <a:cs typeface="Times New Roman" pitchFamily="18" charset="0"/>
            </a:endParaRPr>
          </a:p>
        </p:txBody>
      </p:sp>
      <p:sp>
        <p:nvSpPr>
          <p:cNvPr id="108547" name="Rectangle 3"/>
          <p:cNvSpPr>
            <a:spLocks noGrp="1" noChangeArrowheads="1"/>
          </p:cNvSpPr>
          <p:nvPr>
            <p:ph type="body" idx="1"/>
          </p:nvPr>
        </p:nvSpPr>
        <p:spPr>
          <a:xfrm>
            <a:off x="914400" y="1600200"/>
            <a:ext cx="8229600" cy="4876800"/>
          </a:xfrm>
        </p:spPr>
        <p:txBody>
          <a:bodyPr/>
          <a:lstStyle/>
          <a:p>
            <a:pPr>
              <a:lnSpc>
                <a:spcPct val="80000"/>
              </a:lnSpc>
              <a:buFontTx/>
              <a:buNone/>
            </a:pPr>
            <a:r>
              <a:rPr lang="sr-Cyrl-CS" sz="2000" b="1" dirty="0">
                <a:latin typeface="Times New Roman" pitchFamily="18" charset="0"/>
                <a:cs typeface="Times New Roman" pitchFamily="18" charset="0"/>
              </a:rPr>
              <a:t>а) здравствена проблематика:</a:t>
            </a:r>
          </a:p>
          <a:p>
            <a:pPr>
              <a:lnSpc>
                <a:spcPct val="80000"/>
              </a:lnSpc>
              <a:buFontTx/>
              <a:buNone/>
            </a:pPr>
            <a:r>
              <a:rPr lang="sr-Cyrl-CS" sz="2000" dirty="0">
                <a:latin typeface="Times New Roman" pitchFamily="18" charset="0"/>
                <a:cs typeface="Times New Roman" pitchFamily="18" charset="0"/>
              </a:rPr>
              <a:t>	- пораст ризика обољевања,</a:t>
            </a:r>
          </a:p>
          <a:p>
            <a:pPr>
              <a:lnSpc>
                <a:spcPct val="80000"/>
              </a:lnSpc>
              <a:buFontTx/>
              <a:buNone/>
            </a:pPr>
            <a:r>
              <a:rPr lang="sr-Cyrl-CS" sz="2000" dirty="0">
                <a:latin typeface="Times New Roman" pitchFamily="18" charset="0"/>
                <a:cs typeface="Times New Roman" pitchFamily="18" charset="0"/>
              </a:rPr>
              <a:t>	- пораст ризика зависности од других,</a:t>
            </a:r>
          </a:p>
          <a:p>
            <a:pPr>
              <a:lnSpc>
                <a:spcPct val="80000"/>
              </a:lnSpc>
              <a:buFontTx/>
              <a:buNone/>
            </a:pPr>
            <a:r>
              <a:rPr lang="sr-Cyrl-CS" sz="2000" dirty="0">
                <a:latin typeface="Times New Roman" pitchFamily="18" charset="0"/>
                <a:cs typeface="Times New Roman" pitchFamily="18" charset="0"/>
              </a:rPr>
              <a:t>	- пораст ризика инвалидности,</a:t>
            </a:r>
          </a:p>
          <a:p>
            <a:pPr>
              <a:lnSpc>
                <a:spcPct val="80000"/>
              </a:lnSpc>
              <a:buFontTx/>
              <a:buNone/>
            </a:pPr>
            <a:r>
              <a:rPr lang="sr-Cyrl-CS" sz="2000" dirty="0">
                <a:latin typeface="Times New Roman" pitchFamily="18" charset="0"/>
                <a:cs typeface="Times New Roman" pitchFamily="18" charset="0"/>
              </a:rPr>
              <a:t>	- све већи притисак на здравствену службу,</a:t>
            </a:r>
          </a:p>
          <a:p>
            <a:pPr>
              <a:lnSpc>
                <a:spcPct val="80000"/>
              </a:lnSpc>
              <a:buFontTx/>
              <a:buNone/>
            </a:pPr>
            <a:r>
              <a:rPr lang="sr-Cyrl-CS" sz="2000" dirty="0">
                <a:latin typeface="Times New Roman" pitchFamily="18" charset="0"/>
                <a:cs typeface="Times New Roman" pitchFamily="18" charset="0"/>
              </a:rPr>
              <a:t>	- све већа издвајања за њихову здравствену заштиту</a:t>
            </a:r>
          </a:p>
          <a:p>
            <a:pPr>
              <a:lnSpc>
                <a:spcPct val="80000"/>
              </a:lnSpc>
              <a:buFontTx/>
              <a:buNone/>
            </a:pPr>
            <a:endParaRPr lang="sr-Cyrl-CS" sz="2000" b="1" dirty="0">
              <a:latin typeface="Times New Roman" pitchFamily="18" charset="0"/>
              <a:cs typeface="Times New Roman" pitchFamily="18" charset="0"/>
            </a:endParaRPr>
          </a:p>
          <a:p>
            <a:pPr>
              <a:lnSpc>
                <a:spcPct val="80000"/>
              </a:lnSpc>
              <a:buFontTx/>
              <a:buNone/>
            </a:pPr>
            <a:r>
              <a:rPr lang="sr-Cyrl-CS" sz="2000" b="1" dirty="0">
                <a:latin typeface="Times New Roman" pitchFamily="18" charset="0"/>
                <a:cs typeface="Times New Roman" pitchFamily="18" charset="0"/>
              </a:rPr>
              <a:t>б) социјалне потребе:</a:t>
            </a:r>
          </a:p>
          <a:p>
            <a:pPr>
              <a:lnSpc>
                <a:spcPct val="80000"/>
              </a:lnSpc>
              <a:buFontTx/>
              <a:buNone/>
            </a:pPr>
            <a:r>
              <a:rPr lang="sr-Cyrl-CS" sz="2000" dirty="0">
                <a:latin typeface="Times New Roman" pitchFamily="18" charset="0"/>
                <a:cs typeface="Times New Roman" pitchFamily="18" charset="0"/>
              </a:rPr>
              <a:t>	- смањење социјалних контаката,</a:t>
            </a:r>
          </a:p>
          <a:p>
            <a:pPr>
              <a:lnSpc>
                <a:spcPct val="80000"/>
              </a:lnSpc>
              <a:buFontTx/>
              <a:buNone/>
            </a:pPr>
            <a:r>
              <a:rPr lang="sr-Cyrl-CS" sz="2000" dirty="0">
                <a:latin typeface="Times New Roman" pitchFamily="18" charset="0"/>
                <a:cs typeface="Times New Roman" pitchFamily="18" charset="0"/>
              </a:rPr>
              <a:t>	- изолација,</a:t>
            </a:r>
          </a:p>
          <a:p>
            <a:pPr>
              <a:lnSpc>
                <a:spcPct val="80000"/>
              </a:lnSpc>
              <a:buFontTx/>
              <a:buNone/>
            </a:pPr>
            <a:r>
              <a:rPr lang="sr-Cyrl-CS" sz="2000" dirty="0">
                <a:latin typeface="Times New Roman" pitchFamily="18" charset="0"/>
                <a:cs typeface="Times New Roman" pitchFamily="18" charset="0"/>
              </a:rPr>
              <a:t>	- нарастање потреба за обезбеђење социјалне сигурности</a:t>
            </a:r>
          </a:p>
          <a:p>
            <a:pPr>
              <a:lnSpc>
                <a:spcPct val="80000"/>
              </a:lnSpc>
              <a:buFontTx/>
              <a:buNone/>
            </a:pPr>
            <a:endParaRPr lang="sr-Cyrl-CS" sz="2000" dirty="0">
              <a:latin typeface="Times New Roman" pitchFamily="18" charset="0"/>
              <a:cs typeface="Times New Roman" pitchFamily="18" charset="0"/>
            </a:endParaRPr>
          </a:p>
          <a:p>
            <a:pPr>
              <a:lnSpc>
                <a:spcPct val="80000"/>
              </a:lnSpc>
              <a:buFontTx/>
              <a:buNone/>
            </a:pPr>
            <a:r>
              <a:rPr lang="sr-Cyrl-CS" sz="2000" b="1" dirty="0">
                <a:latin typeface="Times New Roman" pitchFamily="18" charset="0"/>
                <a:cs typeface="Times New Roman" pitchFamily="18" charset="0"/>
              </a:rPr>
              <a:t>ц</a:t>
            </a:r>
            <a:r>
              <a:rPr lang="sr-Cyrl-CS" sz="2000" dirty="0">
                <a:latin typeface="Times New Roman" pitchFamily="18" charset="0"/>
                <a:cs typeface="Times New Roman" pitchFamily="18" charset="0"/>
              </a:rPr>
              <a:t>) </a:t>
            </a:r>
            <a:r>
              <a:rPr lang="sr-Cyrl-CS" sz="2000" b="1" dirty="0">
                <a:latin typeface="Times New Roman" pitchFamily="18" charset="0"/>
                <a:cs typeface="Times New Roman" pitchFamily="18" charset="0"/>
              </a:rPr>
              <a:t>економска проблематика:</a:t>
            </a:r>
            <a:r>
              <a:rPr lang="sr-Cyrl-CS" sz="2000" dirty="0">
                <a:latin typeface="Times New Roman" pitchFamily="18" charset="0"/>
                <a:cs typeface="Times New Roman" pitchFamily="18" charset="0"/>
              </a:rPr>
              <a:t/>
            </a:r>
            <a:br>
              <a:rPr lang="sr-Cyrl-CS" sz="2000" dirty="0">
                <a:latin typeface="Times New Roman" pitchFamily="18" charset="0"/>
                <a:cs typeface="Times New Roman" pitchFamily="18" charset="0"/>
              </a:rPr>
            </a:br>
            <a:r>
              <a:rPr lang="sr-Cyrl-CS" sz="2000" dirty="0">
                <a:latin typeface="Times New Roman" pitchFamily="18" charset="0"/>
                <a:cs typeface="Times New Roman" pitchFamily="18" charset="0"/>
              </a:rPr>
              <a:t>- прекидање продуктивног живота,</a:t>
            </a:r>
          </a:p>
          <a:p>
            <a:pPr>
              <a:lnSpc>
                <a:spcPct val="80000"/>
              </a:lnSpc>
              <a:buFontTx/>
              <a:buNone/>
            </a:pPr>
            <a:r>
              <a:rPr lang="sr-Cyrl-CS" sz="2000" dirty="0">
                <a:latin typeface="Times New Roman" pitchFamily="18" charset="0"/>
                <a:cs typeface="Times New Roman" pitchFamily="18" charset="0"/>
              </a:rPr>
              <a:t>	- недостатак материјалне могућности за егзистенцију и потреба за њиховим обезбеђењем.</a:t>
            </a:r>
          </a:p>
        </p:txBody>
      </p:sp>
    </p:spTree>
    <p:extLst>
      <p:ext uri="{BB962C8B-B14F-4D97-AF65-F5344CB8AC3E}">
        <p14:creationId xmlns:p14="http://schemas.microsoft.com/office/powerpoint/2010/main" val="1968831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488657" y="639347"/>
            <a:ext cx="8229600" cy="780696"/>
          </a:xfrm>
        </p:spPr>
        <p:txBody>
          <a:bodyPr>
            <a:normAutofit fontScale="90000"/>
          </a:bodyPr>
          <a:lstStyle/>
          <a:p>
            <a:r>
              <a:rPr lang="sr-Cyrl-CS" sz="4000" b="1" dirty="0">
                <a:solidFill>
                  <a:schemeClr val="tx1"/>
                </a:solidFill>
                <a:latin typeface="Times New Roman" pitchFamily="18" charset="0"/>
                <a:cs typeface="Times New Roman" pitchFamily="18" charset="0"/>
              </a:rPr>
              <a:t>Универзалне промене карактеристичне за старење </a:t>
            </a:r>
          </a:p>
        </p:txBody>
      </p:sp>
      <p:sp>
        <p:nvSpPr>
          <p:cNvPr id="109571" name="Rectangle 3"/>
          <p:cNvSpPr>
            <a:spLocks noGrp="1" noChangeArrowheads="1"/>
          </p:cNvSpPr>
          <p:nvPr>
            <p:ph type="body" idx="1"/>
          </p:nvPr>
        </p:nvSpPr>
        <p:spPr>
          <a:xfrm>
            <a:off x="457200" y="1600200"/>
            <a:ext cx="4724400" cy="5029200"/>
          </a:xfrm>
        </p:spPr>
        <p:txBody>
          <a:bodyPr/>
          <a:lstStyle/>
          <a:p>
            <a:pPr>
              <a:lnSpc>
                <a:spcPct val="80000"/>
              </a:lnSpc>
            </a:pPr>
            <a:r>
              <a:rPr lang="sr-Cyrl-CS" sz="2400" dirty="0">
                <a:latin typeface="Times New Roman" pitchFamily="18" charset="0"/>
                <a:cs typeface="Times New Roman" pitchFamily="18" charset="0"/>
              </a:rPr>
              <a:t>смањена имунобиолошка способност, </a:t>
            </a:r>
          </a:p>
          <a:p>
            <a:pPr>
              <a:lnSpc>
                <a:spcPct val="80000"/>
              </a:lnSpc>
            </a:pPr>
            <a:r>
              <a:rPr lang="sr-Cyrl-CS" sz="2400" dirty="0">
                <a:latin typeface="Times New Roman" pitchFamily="18" charset="0"/>
                <a:cs typeface="Times New Roman" pitchFamily="18" charset="0"/>
              </a:rPr>
              <a:t>слабљење рефлекса, </a:t>
            </a:r>
          </a:p>
          <a:p>
            <a:pPr>
              <a:lnSpc>
                <a:spcPct val="80000"/>
              </a:lnSpc>
            </a:pPr>
            <a:r>
              <a:rPr lang="sr-Cyrl-CS" sz="2400" dirty="0">
                <a:latin typeface="Times New Roman" pitchFamily="18" charset="0"/>
                <a:cs typeface="Times New Roman" pitchFamily="18" charset="0"/>
              </a:rPr>
              <a:t>смањење или повећање телесне масе, </a:t>
            </a:r>
          </a:p>
          <a:p>
            <a:pPr>
              <a:lnSpc>
                <a:spcPct val="80000"/>
              </a:lnSpc>
            </a:pPr>
            <a:r>
              <a:rPr lang="sr-Cyrl-CS" sz="2400" dirty="0">
                <a:latin typeface="Times New Roman" pitchFamily="18" charset="0"/>
                <a:cs typeface="Times New Roman" pitchFamily="18" charset="0"/>
              </a:rPr>
              <a:t>смањење висине, </a:t>
            </a:r>
          </a:p>
          <a:p>
            <a:pPr>
              <a:lnSpc>
                <a:spcPct val="80000"/>
              </a:lnSpc>
            </a:pPr>
            <a:r>
              <a:rPr lang="sr-Cyrl-CS" sz="2400" dirty="0">
                <a:latin typeface="Times New Roman" pitchFamily="18" charset="0"/>
                <a:cs typeface="Times New Roman" pitchFamily="18" charset="0"/>
              </a:rPr>
              <a:t>смањење количине воде у организму, </a:t>
            </a:r>
          </a:p>
          <a:p>
            <a:pPr>
              <a:lnSpc>
                <a:spcPct val="80000"/>
              </a:lnSpc>
            </a:pPr>
            <a:r>
              <a:rPr lang="sr-Cyrl-CS" sz="2400" dirty="0">
                <a:latin typeface="Times New Roman" pitchFamily="18" charset="0"/>
                <a:cs typeface="Times New Roman" pitchFamily="18" charset="0"/>
              </a:rPr>
              <a:t>слабљење чула, </a:t>
            </a:r>
          </a:p>
          <a:p>
            <a:pPr>
              <a:lnSpc>
                <a:spcPct val="80000"/>
              </a:lnSpc>
            </a:pPr>
            <a:r>
              <a:rPr lang="sr-Cyrl-CS" sz="2400" dirty="0">
                <a:latin typeface="Times New Roman" pitchFamily="18" charset="0"/>
                <a:cs typeface="Times New Roman" pitchFamily="18" charset="0"/>
              </a:rPr>
              <a:t>психичке промене (домен памћења, мишљења), </a:t>
            </a:r>
          </a:p>
          <a:p>
            <a:pPr>
              <a:lnSpc>
                <a:spcPct val="80000"/>
              </a:lnSpc>
            </a:pPr>
            <a:r>
              <a:rPr lang="sr-Cyrl-CS" sz="2400" dirty="0">
                <a:latin typeface="Times New Roman" pitchFamily="18" charset="0"/>
                <a:cs typeface="Times New Roman" pitchFamily="18" charset="0"/>
              </a:rPr>
              <a:t>социјалне промене (смањење толеранције и друштвених контаката</a:t>
            </a:r>
            <a:r>
              <a:rPr lang="sr-Cyrl-CS" sz="2400" dirty="0"/>
              <a:t>). </a:t>
            </a:r>
            <a:endParaRPr lang="en-US" sz="2400" dirty="0"/>
          </a:p>
        </p:txBody>
      </p:sp>
      <p:pic>
        <p:nvPicPr>
          <p:cNvPr id="1095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2057400"/>
            <a:ext cx="3962400" cy="246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142164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457200" y="260648"/>
            <a:ext cx="8229600" cy="1143000"/>
          </a:xfrm>
        </p:spPr>
        <p:txBody>
          <a:bodyPr/>
          <a:lstStyle/>
          <a:p>
            <a:r>
              <a:rPr lang="sr-Cyrl-BA" dirty="0" smtClean="0">
                <a:solidFill>
                  <a:schemeClr val="tx1"/>
                </a:solidFill>
                <a:latin typeface="Times New Roman" pitchFamily="18" charset="0"/>
                <a:cs typeface="Times New Roman" pitchFamily="18" charset="0"/>
              </a:rPr>
              <a:t>Проблематика старих</a:t>
            </a:r>
            <a:endParaRPr lang="en-US" dirty="0">
              <a:solidFill>
                <a:schemeClr val="tx1"/>
              </a:solidFill>
              <a:latin typeface="Times New Roman" pitchFamily="18" charset="0"/>
              <a:cs typeface="Times New Roman" pitchFamily="18" charset="0"/>
            </a:endParaRPr>
          </a:p>
        </p:txBody>
      </p:sp>
      <p:sp>
        <p:nvSpPr>
          <p:cNvPr id="113667" name="Rectangle 3"/>
          <p:cNvSpPr>
            <a:spLocks noGrp="1" noChangeArrowheads="1"/>
          </p:cNvSpPr>
          <p:nvPr>
            <p:ph type="body" idx="1"/>
          </p:nvPr>
        </p:nvSpPr>
        <p:spPr/>
        <p:txBody>
          <a:bodyPr/>
          <a:lstStyle/>
          <a:p>
            <a:pPr>
              <a:buFont typeface="Wingdings" pitchFamily="2" charset="2"/>
              <a:buChar char="ü"/>
            </a:pPr>
            <a:r>
              <a:rPr lang="sr-Cyrl-CS" sz="2800" dirty="0" smtClean="0">
                <a:latin typeface="Times New Roman" pitchFamily="18" charset="0"/>
                <a:cs typeface="Times New Roman" pitchFamily="18" charset="0"/>
              </a:rPr>
              <a:t>Социјалне </a:t>
            </a:r>
            <a:r>
              <a:rPr lang="sr-Cyrl-CS" sz="2800" dirty="0">
                <a:latin typeface="Times New Roman" pitchFamily="18" charset="0"/>
                <a:cs typeface="Times New Roman" pitchFamily="18" charset="0"/>
              </a:rPr>
              <a:t>промене </a:t>
            </a:r>
          </a:p>
          <a:p>
            <a:pPr>
              <a:buFont typeface="Wingdings" pitchFamily="2" charset="2"/>
              <a:buChar char="ü"/>
            </a:pPr>
            <a:r>
              <a:rPr lang="sr-Cyrl-CS" sz="2800" dirty="0" smtClean="0">
                <a:latin typeface="Times New Roman" pitchFamily="18" charset="0"/>
                <a:cs typeface="Times New Roman" pitchFamily="18" charset="0"/>
              </a:rPr>
              <a:t>Индивидуалне </a:t>
            </a:r>
            <a:r>
              <a:rPr lang="sr-Cyrl-CS" sz="2800" dirty="0">
                <a:latin typeface="Times New Roman" pitchFamily="18" charset="0"/>
                <a:cs typeface="Times New Roman" pitchFamily="18" charset="0"/>
              </a:rPr>
              <a:t>промене  </a:t>
            </a:r>
          </a:p>
          <a:p>
            <a:pPr>
              <a:buFont typeface="Wingdings" pitchFamily="2" charset="2"/>
              <a:buChar char="ü"/>
            </a:pPr>
            <a:r>
              <a:rPr lang="sr-Cyrl-CS" sz="2800" dirty="0" smtClean="0">
                <a:latin typeface="Times New Roman" pitchFamily="18" charset="0"/>
                <a:cs typeface="Times New Roman" pitchFamily="18" charset="0"/>
              </a:rPr>
              <a:t>Полне </a:t>
            </a:r>
            <a:r>
              <a:rPr lang="sr-Cyrl-CS" sz="2800" dirty="0">
                <a:latin typeface="Times New Roman" pitchFamily="18" charset="0"/>
                <a:cs typeface="Times New Roman" pitchFamily="18" charset="0"/>
              </a:rPr>
              <a:t>специфичности</a:t>
            </a:r>
          </a:p>
          <a:p>
            <a:pPr>
              <a:buFont typeface="Wingdings" pitchFamily="2" charset="2"/>
              <a:buChar char="ü"/>
            </a:pPr>
            <a:r>
              <a:rPr lang="sr-Cyrl-CS" sz="2800" dirty="0" smtClean="0">
                <a:latin typeface="Times New Roman" pitchFamily="18" charset="0"/>
                <a:cs typeface="Times New Roman" pitchFamily="18" charset="0"/>
              </a:rPr>
              <a:t>Здравствени </a:t>
            </a:r>
            <a:r>
              <a:rPr lang="sr-Cyrl-CS" sz="2800" dirty="0">
                <a:latin typeface="Times New Roman" pitchFamily="18" charset="0"/>
                <a:cs typeface="Times New Roman" pitchFamily="18" charset="0"/>
              </a:rPr>
              <a:t>проблеми</a:t>
            </a:r>
            <a:endParaRPr lang="en-US" sz="2800" dirty="0">
              <a:latin typeface="Times New Roman" pitchFamily="18" charset="0"/>
              <a:cs typeface="Times New Roman" pitchFamily="18" charset="0"/>
            </a:endParaRPr>
          </a:p>
        </p:txBody>
      </p:sp>
      <p:pic>
        <p:nvPicPr>
          <p:cNvPr id="11366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1752600"/>
            <a:ext cx="3657600" cy="267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53193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r>
              <a:rPr lang="sr-Cyrl-BA" dirty="0" smtClean="0">
                <a:solidFill>
                  <a:schemeClr val="tx1"/>
                </a:solidFill>
                <a:latin typeface="Times New Roman" pitchFamily="18" charset="0"/>
                <a:cs typeface="Times New Roman" pitchFamily="18" charset="0"/>
              </a:rPr>
              <a:t>Здравствени проблеми</a:t>
            </a:r>
            <a:endParaRPr lang="en-US" dirty="0">
              <a:solidFill>
                <a:schemeClr val="tx1"/>
              </a:solidFill>
              <a:latin typeface="Times New Roman" pitchFamily="18" charset="0"/>
              <a:cs typeface="Times New Roman" pitchFamily="18" charset="0"/>
            </a:endParaRPr>
          </a:p>
        </p:txBody>
      </p:sp>
      <p:sp>
        <p:nvSpPr>
          <p:cNvPr id="115715" name="Rectangle 3"/>
          <p:cNvSpPr>
            <a:spLocks noGrp="1" noChangeArrowheads="1"/>
          </p:cNvSpPr>
          <p:nvPr>
            <p:ph type="body" idx="1"/>
          </p:nvPr>
        </p:nvSpPr>
        <p:spPr/>
        <p:txBody>
          <a:bodyPr>
            <a:normAutofit lnSpcReduction="10000"/>
          </a:bodyPr>
          <a:lstStyle/>
          <a:p>
            <a:pPr>
              <a:lnSpc>
                <a:spcPct val="80000"/>
              </a:lnSpc>
            </a:pPr>
            <a:r>
              <a:rPr lang="sr-Cyrl-CS" sz="2400" dirty="0">
                <a:latin typeface="Times New Roman" pitchFamily="18" charset="0"/>
                <a:cs typeface="Times New Roman" pitchFamily="18" charset="0"/>
              </a:rPr>
              <a:t>Болести циркулаторног система су водећи узрок смрти</a:t>
            </a:r>
          </a:p>
          <a:p>
            <a:pPr>
              <a:lnSpc>
                <a:spcPct val="80000"/>
              </a:lnSpc>
            </a:pPr>
            <a:r>
              <a:rPr lang="sr-Cyrl-CS" sz="2400" dirty="0">
                <a:latin typeface="Times New Roman" pitchFamily="18" charset="0"/>
                <a:cs typeface="Times New Roman" pitchFamily="18" charset="0"/>
              </a:rPr>
              <a:t>Малигне болести са годинама старости показују све већу учесталост</a:t>
            </a:r>
          </a:p>
          <a:p>
            <a:pPr>
              <a:lnSpc>
                <a:spcPct val="80000"/>
              </a:lnSpc>
            </a:pPr>
            <a:r>
              <a:rPr lang="sr-Cyrl-CS" sz="2400" dirty="0">
                <a:latin typeface="Times New Roman" pitchFamily="18" charset="0"/>
                <a:cs typeface="Times New Roman" pitchFamily="18" charset="0"/>
              </a:rPr>
              <a:t>Оштећења мускуло-скелетног система смањују покретљивост </a:t>
            </a:r>
          </a:p>
          <a:p>
            <a:pPr>
              <a:lnSpc>
                <a:spcPct val="80000"/>
              </a:lnSpc>
            </a:pPr>
            <a:r>
              <a:rPr lang="sr-Cyrl-CS" sz="2400" dirty="0">
                <a:latin typeface="Times New Roman" pitchFamily="18" charset="0"/>
                <a:cs typeface="Times New Roman" pitchFamily="18" charset="0"/>
              </a:rPr>
              <a:t>Остеопороза је удружена са фрактурама и представља значајан узрок болести, неспособности и смрти</a:t>
            </a:r>
          </a:p>
          <a:p>
            <a:pPr>
              <a:lnSpc>
                <a:spcPct val="80000"/>
              </a:lnSpc>
            </a:pPr>
            <a:r>
              <a:rPr lang="sr-Cyrl-CS" sz="2400" dirty="0">
                <a:latin typeface="Times New Roman" pitchFamily="18" charset="0"/>
                <a:cs typeface="Times New Roman" pitchFamily="18" charset="0"/>
              </a:rPr>
              <a:t>Деменција представља све учесталији поремећај </a:t>
            </a:r>
          </a:p>
          <a:p>
            <a:pPr>
              <a:lnSpc>
                <a:spcPct val="80000"/>
              </a:lnSpc>
            </a:pPr>
            <a:r>
              <a:rPr lang="sr-Cyrl-CS" sz="2400" dirty="0">
                <a:latin typeface="Times New Roman" pitchFamily="18" charset="0"/>
                <a:cs typeface="Times New Roman" pitchFamily="18" charset="0"/>
              </a:rPr>
              <a:t>Оштећења чула представљају главне узроке неспособности старих</a:t>
            </a:r>
          </a:p>
          <a:p>
            <a:pPr>
              <a:lnSpc>
                <a:spcPct val="80000"/>
              </a:lnSpc>
            </a:pPr>
            <a:r>
              <a:rPr lang="sr-Cyrl-CS" sz="2400" dirty="0">
                <a:latin typeface="Times New Roman" pitchFamily="18" charset="0"/>
                <a:cs typeface="Times New Roman" pitchFamily="18" charset="0"/>
              </a:rPr>
              <a:t>Стари чешће користе здравствене ресусрсе, </a:t>
            </a:r>
          </a:p>
          <a:p>
            <a:pPr>
              <a:lnSpc>
                <a:spcPct val="80000"/>
              </a:lnSpc>
            </a:pPr>
            <a:r>
              <a:rPr lang="sr-Cyrl-CS" sz="2400" dirty="0">
                <a:latin typeface="Times New Roman" pitchFamily="18" charset="0"/>
                <a:cs typeface="Times New Roman" pitchFamily="18" charset="0"/>
              </a:rPr>
              <a:t>Здравствена потрошња по једној старој особи је израженија уз прогресиван раст са годинама</a:t>
            </a:r>
          </a:p>
          <a:p>
            <a:pPr>
              <a:lnSpc>
                <a:spcPct val="80000"/>
              </a:lnSpc>
            </a:pPr>
            <a:endParaRPr lang="sr-Cyrl-CS" sz="2400" dirty="0">
              <a:latin typeface="Times New Roman" pitchFamily="18" charset="0"/>
              <a:cs typeface="Times New Roman" pitchFamily="18" charset="0"/>
            </a:endParaRPr>
          </a:p>
          <a:p>
            <a:pPr>
              <a:lnSpc>
                <a:spcPct val="80000"/>
              </a:lnSpc>
            </a:pPr>
            <a:endParaRPr lang="sr-Cyrl-CS" sz="2400" dirty="0">
              <a:latin typeface="Times New Roman" pitchFamily="18" charset="0"/>
              <a:cs typeface="Times New Roman" pitchFamily="18" charset="0"/>
            </a:endParaRPr>
          </a:p>
          <a:p>
            <a:pPr>
              <a:lnSpc>
                <a:spcPct val="80000"/>
              </a:lnSpc>
            </a:pPr>
            <a:endParaRPr lang="sr-Cyrl-CS" sz="2400" dirty="0">
              <a:latin typeface="Times New Roman" pitchFamily="18" charset="0"/>
              <a:cs typeface="Times New Roman" pitchFamily="18" charset="0"/>
            </a:endParaRPr>
          </a:p>
          <a:p>
            <a:pPr>
              <a:lnSpc>
                <a:spcPct val="80000"/>
              </a:lnSpc>
            </a:pPr>
            <a:endParaRPr lang="en-US" sz="2400" dirty="0"/>
          </a:p>
        </p:txBody>
      </p:sp>
    </p:spTree>
    <p:extLst>
      <p:ext uri="{BB962C8B-B14F-4D97-AF65-F5344CB8AC3E}">
        <p14:creationId xmlns:p14="http://schemas.microsoft.com/office/powerpoint/2010/main" val="25078209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4638"/>
            <a:ext cx="8219256" cy="634082"/>
          </a:xfrm>
        </p:spPr>
        <p:txBody>
          <a:bodyPr>
            <a:normAutofit fontScale="90000"/>
          </a:bodyPr>
          <a:lstStyle/>
          <a:p>
            <a:r>
              <a:rPr lang="en-US" sz="3100" dirty="0" smtClean="0">
                <a:latin typeface="Times New Roman" pitchFamily="18" charset="0"/>
                <a:cs typeface="Times New Roman" pitchFamily="18" charset="0"/>
              </a:rPr>
              <a:t/>
            </a:r>
            <a:br>
              <a:rPr lang="en-US" sz="3100" dirty="0" smtClean="0">
                <a:latin typeface="Times New Roman" pitchFamily="18" charset="0"/>
                <a:cs typeface="Times New Roman" pitchFamily="18" charset="0"/>
              </a:rPr>
            </a:br>
            <a:r>
              <a:rPr lang="sr-Cyrl-RS" sz="3100" b="1" dirty="0">
                <a:solidFill>
                  <a:schemeClr val="tx1"/>
                </a:solidFill>
                <a:latin typeface="Times New Roman" pitchFamily="18" charset="0"/>
                <a:cs typeface="Times New Roman" pitchFamily="18" charset="0"/>
              </a:rPr>
              <a:t>Здравствени профил старог становништва</a:t>
            </a:r>
            <a:r>
              <a:rPr lang="en-US" sz="3100" b="1" dirty="0" smtClean="0">
                <a:solidFill>
                  <a:schemeClr val="tx1"/>
                </a:solidFill>
                <a:latin typeface="Times New Roman" pitchFamily="18" charset="0"/>
                <a:cs typeface="Times New Roman" pitchFamily="18" charset="0"/>
              </a:rPr>
              <a:t/>
            </a:r>
            <a:br>
              <a:rPr lang="en-US" sz="3100" b="1" dirty="0" smtClean="0">
                <a:solidFill>
                  <a:schemeClr val="tx1"/>
                </a:solidFill>
                <a:latin typeface="Times New Roman" pitchFamily="18" charset="0"/>
                <a:cs typeface="Times New Roman" pitchFamily="18" charset="0"/>
              </a:rPr>
            </a:br>
            <a:endParaRPr lang="en-US" sz="3100" dirty="0">
              <a:solidFill>
                <a:schemeClr val="tx1"/>
              </a:solidFill>
            </a:endParaRPr>
          </a:p>
        </p:txBody>
      </p:sp>
      <p:sp>
        <p:nvSpPr>
          <p:cNvPr id="3" name="Content Placeholder 2"/>
          <p:cNvSpPr>
            <a:spLocks noGrp="1"/>
          </p:cNvSpPr>
          <p:nvPr>
            <p:ph idx="1"/>
          </p:nvPr>
        </p:nvSpPr>
        <p:spPr>
          <a:xfrm>
            <a:off x="457200" y="1052736"/>
            <a:ext cx="8229600" cy="5400600"/>
          </a:xfrm>
        </p:spPr>
        <p:txBody>
          <a:bodyPr>
            <a:normAutofit fontScale="92500" lnSpcReduction="10000"/>
          </a:bodyPr>
          <a:lstStyle/>
          <a:p>
            <a:pPr marL="0" indent="0">
              <a:buNone/>
            </a:pPr>
            <a:r>
              <a:rPr lang="sr-Cyrl-RS" sz="2400" dirty="0">
                <a:latin typeface="Times New Roman" pitchFamily="18" charset="0"/>
                <a:cs typeface="Times New Roman" pitchFamily="18" charset="0"/>
              </a:rPr>
              <a:t>У укупном рангирању обољења према годинама коригованим у односу на неспособност (</a:t>
            </a:r>
            <a:r>
              <a:rPr lang="en-US" sz="2400" dirty="0">
                <a:latin typeface="Times New Roman" pitchFamily="18" charset="0"/>
                <a:cs typeface="Times New Roman" pitchFamily="18" charset="0"/>
              </a:rPr>
              <a:t>DALY), </a:t>
            </a:r>
            <a:r>
              <a:rPr lang="sr-Cyrl-RS" sz="2400" dirty="0">
                <a:latin typeface="Times New Roman" pitchFamily="18" charset="0"/>
                <a:cs typeface="Times New Roman" pitchFamily="18" charset="0"/>
              </a:rPr>
              <a:t>десет водећих узрока оптерећења болестима код старих </a:t>
            </a:r>
            <a:r>
              <a:rPr lang="sr-Cyrl-RS" sz="2400" dirty="0" smtClean="0">
                <a:latin typeface="Times New Roman" pitchFamily="18" charset="0"/>
                <a:cs typeface="Times New Roman" pitchFamily="18" charset="0"/>
              </a:rPr>
              <a:t>јесу:</a:t>
            </a:r>
          </a:p>
          <a:p>
            <a:pPr>
              <a:buFont typeface="Wingdings" pitchFamily="2" charset="2"/>
              <a:buChar char="ü"/>
            </a:pPr>
            <a:r>
              <a:rPr lang="sr-Cyrl-RS" sz="2400" b="1" dirty="0" smtClean="0">
                <a:latin typeface="Times New Roman" pitchFamily="18" charset="0"/>
                <a:cs typeface="Times New Roman" pitchFamily="18" charset="0"/>
              </a:rPr>
              <a:t>исхемијска </a:t>
            </a:r>
            <a:r>
              <a:rPr lang="sr-Cyrl-RS" sz="2400" b="1" dirty="0">
                <a:latin typeface="Times New Roman" pitchFamily="18" charset="0"/>
                <a:cs typeface="Times New Roman" pitchFamily="18" charset="0"/>
              </a:rPr>
              <a:t>болест срца </a:t>
            </a:r>
            <a:r>
              <a:rPr lang="sr-Cyrl-RS" sz="2400" dirty="0">
                <a:latin typeface="Times New Roman" pitchFamily="18" charset="0"/>
                <a:cs typeface="Times New Roman" pitchFamily="18" charset="0"/>
              </a:rPr>
              <a:t>(77,7 милиона </a:t>
            </a:r>
            <a:r>
              <a:rPr lang="en-US" sz="2400" dirty="0">
                <a:latin typeface="Times New Roman" pitchFamily="18" charset="0"/>
                <a:cs typeface="Times New Roman" pitchFamily="18" charset="0"/>
              </a:rPr>
              <a:t>DALYs</a:t>
            </a:r>
            <a:r>
              <a:rPr lang="en-US" sz="2400" dirty="0" smtClean="0">
                <a:latin typeface="Times New Roman" pitchFamily="18" charset="0"/>
                <a:cs typeface="Times New Roman" pitchFamily="18" charset="0"/>
              </a:rPr>
              <a:t>),</a:t>
            </a:r>
            <a:endParaRPr lang="sr-Cyrl-RS" sz="2400" dirty="0" smtClean="0">
              <a:latin typeface="Times New Roman" pitchFamily="18" charset="0"/>
              <a:cs typeface="Times New Roman" pitchFamily="18" charset="0"/>
            </a:endParaRPr>
          </a:p>
          <a:p>
            <a:pPr>
              <a:buFont typeface="Wingdings" pitchFamily="2" charset="2"/>
              <a:buChar char="ü"/>
            </a:pPr>
            <a:r>
              <a:rPr lang="sr-Cyrl-RS" sz="2400" b="1" dirty="0" smtClean="0">
                <a:latin typeface="Times New Roman" pitchFamily="18" charset="0"/>
                <a:cs typeface="Times New Roman" pitchFamily="18" charset="0"/>
              </a:rPr>
              <a:t>цереброваскуларни </a:t>
            </a:r>
            <a:r>
              <a:rPr lang="sr-Cyrl-RS" sz="2400" b="1" dirty="0">
                <a:latin typeface="Times New Roman" pitchFamily="18" charset="0"/>
                <a:cs typeface="Times New Roman" pitchFamily="18" charset="0"/>
              </a:rPr>
              <a:t>инсулт </a:t>
            </a:r>
            <a:r>
              <a:rPr lang="sr-Cyrl-RS" sz="2400" dirty="0">
                <a:latin typeface="Times New Roman" pitchFamily="18" charset="0"/>
                <a:cs typeface="Times New Roman" pitchFamily="18" charset="0"/>
              </a:rPr>
              <a:t>(66,4 милиона), </a:t>
            </a:r>
            <a:endParaRPr lang="sr-Cyrl-RS" sz="2400" dirty="0" smtClean="0">
              <a:latin typeface="Times New Roman" pitchFamily="18" charset="0"/>
              <a:cs typeface="Times New Roman" pitchFamily="18" charset="0"/>
            </a:endParaRPr>
          </a:p>
          <a:p>
            <a:pPr>
              <a:buFont typeface="Wingdings" pitchFamily="2" charset="2"/>
              <a:buChar char="ü"/>
            </a:pPr>
            <a:r>
              <a:rPr lang="sr-Cyrl-RS" sz="2400" dirty="0" smtClean="0">
                <a:latin typeface="Times New Roman" pitchFamily="18" charset="0"/>
                <a:cs typeface="Times New Roman" pitchFamily="18" charset="0"/>
              </a:rPr>
              <a:t>хронична </a:t>
            </a:r>
            <a:r>
              <a:rPr lang="sr-Cyrl-RS" sz="2400" dirty="0">
                <a:latin typeface="Times New Roman" pitchFamily="18" charset="0"/>
                <a:cs typeface="Times New Roman" pitchFamily="18" charset="0"/>
              </a:rPr>
              <a:t>опструктивна болест плућа (43,3 милиона</a:t>
            </a:r>
            <a:r>
              <a:rPr lang="sr-Cyrl-RS" sz="2400" dirty="0" smtClean="0">
                <a:latin typeface="Times New Roman" pitchFamily="18" charset="0"/>
                <a:cs typeface="Times New Roman" pitchFamily="18" charset="0"/>
              </a:rPr>
              <a:t>),</a:t>
            </a:r>
          </a:p>
          <a:p>
            <a:pPr>
              <a:buFont typeface="Wingdings" pitchFamily="2" charset="2"/>
              <a:buChar char="ü"/>
            </a:pPr>
            <a:r>
              <a:rPr lang="sr-Cyrl-RS" sz="2400" dirty="0" smtClean="0">
                <a:latin typeface="Times New Roman" pitchFamily="18" charset="0"/>
                <a:cs typeface="Times New Roman" pitchFamily="18" charset="0"/>
              </a:rPr>
              <a:t>дијабетес </a:t>
            </a:r>
            <a:r>
              <a:rPr lang="sr-Cyrl-RS" sz="2400" dirty="0">
                <a:latin typeface="Times New Roman" pitchFamily="18" charset="0"/>
                <a:cs typeface="Times New Roman" pitchFamily="18" charset="0"/>
              </a:rPr>
              <a:t>(22,6 милиона), </a:t>
            </a:r>
            <a:endParaRPr lang="sr-Cyrl-RS" sz="2400" dirty="0" smtClean="0">
              <a:latin typeface="Times New Roman" pitchFamily="18" charset="0"/>
              <a:cs typeface="Times New Roman" pitchFamily="18" charset="0"/>
            </a:endParaRPr>
          </a:p>
          <a:p>
            <a:pPr>
              <a:buFont typeface="Wingdings" pitchFamily="2" charset="2"/>
              <a:buChar char="ü"/>
            </a:pPr>
            <a:r>
              <a:rPr lang="sr-Cyrl-RS" sz="2400" dirty="0" smtClean="0">
                <a:latin typeface="Times New Roman" pitchFamily="18" charset="0"/>
                <a:cs typeface="Times New Roman" pitchFamily="18" charset="0"/>
              </a:rPr>
              <a:t>бол </a:t>
            </a:r>
            <a:r>
              <a:rPr lang="sr-Cyrl-RS" sz="2400" dirty="0">
                <a:latin typeface="Times New Roman" pitchFamily="18" charset="0"/>
                <a:cs typeface="Times New Roman" pitchFamily="18" charset="0"/>
              </a:rPr>
              <a:t>у леђима (19,1 милион), </a:t>
            </a:r>
            <a:endParaRPr lang="sr-Cyrl-RS" sz="2400" dirty="0" smtClean="0">
              <a:latin typeface="Times New Roman" pitchFamily="18" charset="0"/>
              <a:cs typeface="Times New Roman" pitchFamily="18" charset="0"/>
            </a:endParaRPr>
          </a:p>
          <a:p>
            <a:pPr>
              <a:buFont typeface="Wingdings" pitchFamily="2" charset="2"/>
              <a:buChar char="ü"/>
            </a:pPr>
            <a:r>
              <a:rPr lang="sr-Cyrl-RS" sz="2400" dirty="0" smtClean="0">
                <a:latin typeface="Times New Roman" pitchFamily="18" charset="0"/>
                <a:cs typeface="Times New Roman" pitchFamily="18" charset="0"/>
              </a:rPr>
              <a:t>карцином </a:t>
            </a:r>
            <a:r>
              <a:rPr lang="sr-Cyrl-RS" sz="2400" dirty="0">
                <a:latin typeface="Times New Roman" pitchFamily="18" charset="0"/>
                <a:cs typeface="Times New Roman" pitchFamily="18" charset="0"/>
              </a:rPr>
              <a:t>плућа и бронха (18,6 милиона), </a:t>
            </a:r>
            <a:endParaRPr lang="sr-Cyrl-RS" sz="2400" dirty="0" smtClean="0">
              <a:latin typeface="Times New Roman" pitchFamily="18" charset="0"/>
              <a:cs typeface="Times New Roman" pitchFamily="18" charset="0"/>
            </a:endParaRPr>
          </a:p>
          <a:p>
            <a:pPr>
              <a:buFont typeface="Wingdings" pitchFamily="2" charset="2"/>
              <a:buChar char="ü"/>
            </a:pPr>
            <a:r>
              <a:rPr lang="sr-Cyrl-RS" sz="2400" dirty="0" smtClean="0">
                <a:latin typeface="Times New Roman" pitchFamily="18" charset="0"/>
                <a:cs typeface="Times New Roman" pitchFamily="18" charset="0"/>
              </a:rPr>
              <a:t>падови </a:t>
            </a:r>
            <a:r>
              <a:rPr lang="sr-Cyrl-RS" sz="2400" dirty="0">
                <a:latin typeface="Times New Roman" pitchFamily="18" charset="0"/>
                <a:cs typeface="Times New Roman" pitchFamily="18" charset="0"/>
              </a:rPr>
              <a:t>(12,4 милиона), </a:t>
            </a:r>
            <a:endParaRPr lang="sr-Cyrl-RS" sz="2400" dirty="0" smtClean="0">
              <a:latin typeface="Times New Roman" pitchFamily="18" charset="0"/>
              <a:cs typeface="Times New Roman" pitchFamily="18" charset="0"/>
            </a:endParaRPr>
          </a:p>
          <a:p>
            <a:pPr>
              <a:buFont typeface="Wingdings" pitchFamily="2" charset="2"/>
              <a:buChar char="ü"/>
            </a:pPr>
            <a:r>
              <a:rPr lang="sr-Cyrl-RS" sz="2400" dirty="0" smtClean="0">
                <a:latin typeface="Times New Roman" pitchFamily="18" charset="0"/>
                <a:cs typeface="Times New Roman" pitchFamily="18" charset="0"/>
              </a:rPr>
              <a:t>визуелна </a:t>
            </a:r>
            <a:r>
              <a:rPr lang="sr-Cyrl-RS" sz="2400" dirty="0">
                <a:latin typeface="Times New Roman" pitchFamily="18" charset="0"/>
                <a:cs typeface="Times New Roman" pitchFamily="18" charset="0"/>
              </a:rPr>
              <a:t>оштећење (10,4 милиона), </a:t>
            </a:r>
            <a:endParaRPr lang="sr-Cyrl-RS" sz="2400" dirty="0" smtClean="0">
              <a:latin typeface="Times New Roman" pitchFamily="18" charset="0"/>
              <a:cs typeface="Times New Roman" pitchFamily="18" charset="0"/>
            </a:endParaRPr>
          </a:p>
          <a:p>
            <a:pPr>
              <a:buFont typeface="Wingdings" pitchFamily="2" charset="2"/>
              <a:buChar char="ü"/>
            </a:pPr>
            <a:r>
              <a:rPr lang="sr-Cyrl-RS" sz="2400" dirty="0" smtClean="0">
                <a:latin typeface="Times New Roman" pitchFamily="18" charset="0"/>
                <a:cs typeface="Times New Roman" pitchFamily="18" charset="0"/>
              </a:rPr>
              <a:t>деменција </a:t>
            </a:r>
            <a:r>
              <a:rPr lang="sr-Cyrl-RS" sz="2400" dirty="0">
                <a:latin typeface="Times New Roman" pitchFamily="18" charset="0"/>
                <a:cs typeface="Times New Roman" pitchFamily="18" charset="0"/>
              </a:rPr>
              <a:t>(10 милиона), </a:t>
            </a:r>
            <a:endParaRPr lang="sr-Cyrl-RS" sz="2400" dirty="0" smtClean="0">
              <a:latin typeface="Times New Roman" pitchFamily="18" charset="0"/>
              <a:cs typeface="Times New Roman" pitchFamily="18" charset="0"/>
            </a:endParaRPr>
          </a:p>
          <a:p>
            <a:pPr>
              <a:buFont typeface="Wingdings" pitchFamily="2" charset="2"/>
              <a:buChar char="ü"/>
            </a:pPr>
            <a:r>
              <a:rPr lang="sr-Cyrl-RS" sz="2400" dirty="0" smtClean="0">
                <a:latin typeface="Times New Roman" pitchFamily="18" charset="0"/>
                <a:cs typeface="Times New Roman" pitchFamily="18" charset="0"/>
              </a:rPr>
              <a:t>туберкулоза </a:t>
            </a:r>
            <a:r>
              <a:rPr lang="sr-Cyrl-RS" sz="2400" dirty="0">
                <a:latin typeface="Times New Roman" pitchFamily="18" charset="0"/>
                <a:cs typeface="Times New Roman" pitchFamily="18" charset="0"/>
              </a:rPr>
              <a:t>(9,2 милиона), </a:t>
            </a:r>
            <a:endParaRPr lang="sr-Cyrl-RS" sz="2400" dirty="0" smtClean="0">
              <a:latin typeface="Times New Roman" pitchFamily="18" charset="0"/>
              <a:cs typeface="Times New Roman" pitchFamily="18" charset="0"/>
            </a:endParaRPr>
          </a:p>
          <a:p>
            <a:pPr>
              <a:buFont typeface="Wingdings" pitchFamily="2" charset="2"/>
              <a:buChar char="ü"/>
            </a:pPr>
            <a:r>
              <a:rPr lang="sr-Cyrl-RS" sz="2400" dirty="0" smtClean="0">
                <a:latin typeface="Times New Roman" pitchFamily="18" charset="0"/>
                <a:cs typeface="Times New Roman" pitchFamily="18" charset="0"/>
              </a:rPr>
              <a:t>хипертензивна </a:t>
            </a:r>
            <a:r>
              <a:rPr lang="sr-Cyrl-RS" sz="2400" dirty="0">
                <a:latin typeface="Times New Roman" pitchFamily="18" charset="0"/>
                <a:cs typeface="Times New Roman" pitchFamily="18" charset="0"/>
              </a:rPr>
              <a:t>болест срца (9,5 милиона</a:t>
            </a:r>
            <a:r>
              <a:rPr lang="sr-Cyrl-R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242" y="836712"/>
            <a:ext cx="8229600" cy="7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597179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4638"/>
            <a:ext cx="8219256" cy="634082"/>
          </a:xfrm>
        </p:spPr>
        <p:txBody>
          <a:bodyPr>
            <a:normAutofit fontScale="90000"/>
          </a:bodyPr>
          <a:lstStyle/>
          <a:p>
            <a:r>
              <a:rPr lang="en-US" sz="3100" dirty="0" smtClean="0">
                <a:latin typeface="Times New Roman" pitchFamily="18" charset="0"/>
                <a:cs typeface="Times New Roman" pitchFamily="18" charset="0"/>
              </a:rPr>
              <a:t/>
            </a:r>
            <a:br>
              <a:rPr lang="en-US" sz="3100" dirty="0" smtClean="0">
                <a:latin typeface="Times New Roman" pitchFamily="18" charset="0"/>
                <a:cs typeface="Times New Roman" pitchFamily="18" charset="0"/>
              </a:rPr>
            </a:br>
            <a:r>
              <a:rPr lang="sr-Cyrl-RS" sz="3100" b="1" dirty="0">
                <a:solidFill>
                  <a:schemeClr val="tx1"/>
                </a:solidFill>
                <a:latin typeface="Times New Roman" pitchFamily="18" charset="0"/>
                <a:cs typeface="Times New Roman" pitchFamily="18" charset="0"/>
              </a:rPr>
              <a:t>Здравствени профил старог становништва</a:t>
            </a:r>
            <a:r>
              <a:rPr lang="en-US" sz="3100" b="1" dirty="0" smtClean="0">
                <a:solidFill>
                  <a:schemeClr val="tx1"/>
                </a:solidFill>
                <a:latin typeface="Times New Roman" pitchFamily="18" charset="0"/>
                <a:cs typeface="Times New Roman" pitchFamily="18" charset="0"/>
              </a:rPr>
              <a:t/>
            </a:r>
            <a:br>
              <a:rPr lang="en-US" sz="3100" b="1" dirty="0" smtClean="0">
                <a:solidFill>
                  <a:schemeClr val="tx1"/>
                </a:solidFill>
                <a:latin typeface="Times New Roman" pitchFamily="18" charset="0"/>
                <a:cs typeface="Times New Roman" pitchFamily="18" charset="0"/>
              </a:rPr>
            </a:br>
            <a:endParaRPr lang="en-US" sz="3100" dirty="0">
              <a:solidFill>
                <a:schemeClr val="tx1"/>
              </a:solidFill>
            </a:endParaRPr>
          </a:p>
        </p:txBody>
      </p:sp>
      <p:sp>
        <p:nvSpPr>
          <p:cNvPr id="3" name="Content Placeholder 2"/>
          <p:cNvSpPr>
            <a:spLocks noGrp="1"/>
          </p:cNvSpPr>
          <p:nvPr>
            <p:ph idx="1"/>
          </p:nvPr>
        </p:nvSpPr>
        <p:spPr>
          <a:xfrm>
            <a:off x="457200" y="1052736"/>
            <a:ext cx="8229600" cy="5400600"/>
          </a:xfrm>
        </p:spPr>
        <p:txBody>
          <a:bodyPr>
            <a:normAutofit fontScale="92500"/>
          </a:bodyPr>
          <a:lstStyle/>
          <a:p>
            <a:pPr>
              <a:buFont typeface="Wingdings" pitchFamily="2" charset="2"/>
              <a:buChar char="ü"/>
            </a:pPr>
            <a:r>
              <a:rPr lang="sr-Cyrl-RS" sz="2400" dirty="0">
                <a:latin typeface="Times New Roman" pitchFamily="18" charset="0"/>
                <a:cs typeface="Times New Roman" pitchFamily="18" charset="0"/>
              </a:rPr>
              <a:t>Најчешћи ментални поремећаји у овој старосној групи су депресија и деменција. Процењује се да 10-15% старије популације болује од депресије, док 25-30% људи узраста 85 или више година има одређени степен смањења когнитивних </a:t>
            </a:r>
            <a:r>
              <a:rPr lang="sr-Cyrl-RS" sz="2400" dirty="0" smtClean="0">
                <a:latin typeface="Times New Roman" pitchFamily="18" charset="0"/>
                <a:cs typeface="Times New Roman" pitchFamily="18" charset="0"/>
              </a:rPr>
              <a:t>функција. </a:t>
            </a:r>
            <a:r>
              <a:rPr lang="sr-Cyrl-RS" sz="2400" dirty="0">
                <a:latin typeface="Times New Roman" pitchFamily="18" charset="0"/>
                <a:cs typeface="Times New Roman" pitchFamily="18" charset="0"/>
              </a:rPr>
              <a:t>Депресија у старијој животној доби произилази из губитка функционалних способности, самопоштовања, значајних улога и особа из живота, девалвације социјалних контаката и пада социо-економског статуса због пензионисања или </a:t>
            </a:r>
            <a:r>
              <a:rPr lang="sr-Cyrl-RS" sz="2400" dirty="0" smtClean="0">
                <a:latin typeface="Times New Roman" pitchFamily="18" charset="0"/>
                <a:cs typeface="Times New Roman" pitchFamily="18" charset="0"/>
              </a:rPr>
              <a:t>инвалидности.</a:t>
            </a:r>
          </a:p>
          <a:p>
            <a:pPr>
              <a:buFont typeface="Wingdings" pitchFamily="2" charset="2"/>
              <a:buChar char="ü"/>
            </a:pPr>
            <a:r>
              <a:rPr lang="sr-Cyrl-RS" sz="2400" dirty="0">
                <a:latin typeface="Times New Roman" pitchFamily="18" charset="0"/>
                <a:cs typeface="Times New Roman" pitchFamily="18" charset="0"/>
              </a:rPr>
              <a:t>Као последица дужег животног века, очекује се  прогресивно повећање броја људи са деменцијом попут Алцхајмерове болести. Алцхајмерова болест тренутно </a:t>
            </a:r>
            <a:r>
              <a:rPr lang="en-US" sz="2400" dirty="0">
                <a:latin typeface="Times New Roman" pitchFamily="18" charset="0"/>
                <a:cs typeface="Times New Roman" pitchFamily="18" charset="0"/>
              </a:rPr>
              <a:t>je </a:t>
            </a:r>
            <a:r>
              <a:rPr lang="sr-Cyrl-RS" sz="2400" dirty="0">
                <a:latin typeface="Times New Roman" pitchFamily="18" charset="0"/>
                <a:cs typeface="Times New Roman" pitchFamily="18" charset="0"/>
              </a:rPr>
              <a:t>рангиран</a:t>
            </a:r>
            <a:r>
              <a:rPr lang="en-US" sz="2400" dirty="0">
                <a:latin typeface="Times New Roman" pitchFamily="18" charset="0"/>
                <a:cs typeface="Times New Roman" pitchFamily="18" charset="0"/>
              </a:rPr>
              <a:t>a </a:t>
            </a:r>
            <a:r>
              <a:rPr lang="sr-Cyrl-RS" sz="2400" dirty="0">
                <a:latin typeface="Times New Roman" pitchFamily="18" charset="0"/>
                <a:cs typeface="Times New Roman" pitchFamily="18" charset="0"/>
              </a:rPr>
              <a:t>као шести водећи узрок смрти у САД, али недавн</a:t>
            </a:r>
            <a:r>
              <a:rPr lang="en-US" sz="2400" dirty="0">
                <a:latin typeface="Times New Roman" pitchFamily="18" charset="0"/>
                <a:cs typeface="Times New Roman" pitchFamily="18" charset="0"/>
              </a:rPr>
              <a:t>e </a:t>
            </a:r>
            <a:r>
              <a:rPr lang="sr-Cyrl-RS" sz="2400" dirty="0">
                <a:latin typeface="Times New Roman" pitchFamily="18" charset="0"/>
                <a:cs typeface="Times New Roman" pitchFamily="18" charset="0"/>
              </a:rPr>
              <a:t>процене показују да ће се овај поремећај позиционирати као трећи водећи узрок смрти за старије особе, одмах иза болести срца и тумора. </a:t>
            </a:r>
            <a:endParaRPr lang="en-US" sz="2400" dirty="0">
              <a:latin typeface="Times New Roman" pitchFamily="18" charset="0"/>
              <a:cs typeface="Times New Roman" pitchFamily="18" charset="0"/>
            </a:endParaRP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836712"/>
            <a:ext cx="8229600" cy="7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911457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sr-Cyrl-CS" dirty="0">
                <a:latin typeface="Times New Roman" pitchFamily="18" charset="0"/>
                <a:cs typeface="Times New Roman" pitchFamily="18" charset="0"/>
              </a:rPr>
              <a:t>"</a:t>
            </a:r>
            <a:r>
              <a:rPr lang="sr-Cyrl-CS" dirty="0">
                <a:solidFill>
                  <a:schemeClr val="tx1"/>
                </a:solidFill>
                <a:latin typeface="Times New Roman" pitchFamily="18" charset="0"/>
                <a:cs typeface="Times New Roman" pitchFamily="18" charset="0"/>
              </a:rPr>
              <a:t>Здравље за све до 2000" </a:t>
            </a:r>
          </a:p>
        </p:txBody>
      </p:sp>
      <p:sp>
        <p:nvSpPr>
          <p:cNvPr id="122883" name="Rectangle 3"/>
          <p:cNvSpPr>
            <a:spLocks noGrp="1" noChangeArrowheads="1"/>
          </p:cNvSpPr>
          <p:nvPr>
            <p:ph type="body" idx="1"/>
          </p:nvPr>
        </p:nvSpPr>
        <p:spPr/>
        <p:txBody>
          <a:bodyPr/>
          <a:lstStyle/>
          <a:p>
            <a:r>
              <a:rPr lang="sr-Cyrl-CS" sz="2800" b="1" dirty="0">
                <a:latin typeface="Times New Roman" pitchFamily="18" charset="0"/>
                <a:cs typeface="Times New Roman" pitchFamily="18" charset="0"/>
              </a:rPr>
              <a:t>Додавање година животу </a:t>
            </a:r>
            <a:r>
              <a:rPr lang="sr-Cyrl-CS" sz="2800" dirty="0">
                <a:latin typeface="Times New Roman" pitchFamily="18" charset="0"/>
                <a:cs typeface="Times New Roman" pitchFamily="18" charset="0"/>
              </a:rPr>
              <a:t>(тј. смањење превремене смртности)</a:t>
            </a:r>
          </a:p>
          <a:p>
            <a:r>
              <a:rPr lang="sr-Cyrl-CS" sz="2800" b="1" dirty="0">
                <a:latin typeface="Times New Roman" pitchFamily="18" charset="0"/>
                <a:cs typeface="Times New Roman" pitchFamily="18" charset="0"/>
              </a:rPr>
              <a:t>Додавање здравља животу  </a:t>
            </a:r>
            <a:r>
              <a:rPr lang="sr-Cyrl-CS" sz="2800" dirty="0">
                <a:latin typeface="Times New Roman" pitchFamily="18" charset="0"/>
                <a:cs typeface="Times New Roman" pitchFamily="18" charset="0"/>
              </a:rPr>
              <a:t>(тј. смањење оболевања и радне неспособности уз повећање дужине живота без болести и инвалидности)</a:t>
            </a:r>
          </a:p>
          <a:p>
            <a:r>
              <a:rPr lang="sr-Cyrl-CS" sz="2800" b="1" dirty="0">
                <a:latin typeface="Times New Roman" pitchFamily="18" charset="0"/>
                <a:cs typeface="Times New Roman" pitchFamily="18" charset="0"/>
              </a:rPr>
              <a:t>Додавање живота годинама   </a:t>
            </a:r>
            <a:r>
              <a:rPr lang="sr-Cyrl-CS" sz="2800" dirty="0">
                <a:latin typeface="Times New Roman" pitchFamily="18" charset="0"/>
                <a:cs typeface="Times New Roman" pitchFamily="18" charset="0"/>
              </a:rPr>
              <a:t>(тј унапређење и побољшање здравља и функционалне способности; осигурање највећег могућег нивоа физичког, психичког и социјалног </a:t>
            </a:r>
            <a:r>
              <a:rPr lang="sr-Cyrl-CS" sz="2800" dirty="0" smtClean="0">
                <a:latin typeface="Times New Roman" pitchFamily="18" charset="0"/>
                <a:cs typeface="Times New Roman" pitchFamily="18" charset="0"/>
              </a:rPr>
              <a:t>благостања</a:t>
            </a:r>
            <a:r>
              <a:rPr lang="hr-HR" sz="2800" dirty="0" smtClean="0"/>
              <a:t>).</a:t>
            </a:r>
            <a:endParaRPr lang="en-US" sz="2800" dirty="0"/>
          </a:p>
        </p:txBody>
      </p:sp>
    </p:spTree>
    <p:extLst>
      <p:ext uri="{BB962C8B-B14F-4D97-AF65-F5344CB8AC3E}">
        <p14:creationId xmlns:p14="http://schemas.microsoft.com/office/powerpoint/2010/main" val="180883907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r>
              <a:rPr lang="sr-Cyrl-CS" sz="3600" dirty="0">
                <a:solidFill>
                  <a:schemeClr val="tx1"/>
                </a:solidFill>
                <a:latin typeface="Times New Roman" pitchFamily="18" charset="0"/>
                <a:cs typeface="Times New Roman" pitchFamily="18" charset="0"/>
              </a:rPr>
              <a:t>Циљ СЗО бр. 5: Здраво старење</a:t>
            </a:r>
            <a:endParaRPr lang="en-US" sz="3600" dirty="0">
              <a:solidFill>
                <a:schemeClr val="tx1"/>
              </a:solidFill>
              <a:latin typeface="Times New Roman" pitchFamily="18" charset="0"/>
              <a:cs typeface="Times New Roman" pitchFamily="18" charset="0"/>
            </a:endParaRPr>
          </a:p>
        </p:txBody>
      </p:sp>
      <p:sp>
        <p:nvSpPr>
          <p:cNvPr id="123907" name="Rectangle 3"/>
          <p:cNvSpPr>
            <a:spLocks noGrp="1" noChangeArrowheads="1"/>
          </p:cNvSpPr>
          <p:nvPr>
            <p:ph type="body" idx="1"/>
          </p:nvPr>
        </p:nvSpPr>
        <p:spPr/>
        <p:txBody>
          <a:bodyPr/>
          <a:lstStyle/>
          <a:p>
            <a:pPr>
              <a:lnSpc>
                <a:spcPct val="90000"/>
              </a:lnSpc>
            </a:pPr>
            <a:r>
              <a:rPr lang="sr-Cyrl-CS" sz="2400" dirty="0">
                <a:latin typeface="Times New Roman" pitchFamily="18" charset="0"/>
                <a:cs typeface="Times New Roman" pitchFamily="18" charset="0"/>
              </a:rPr>
              <a:t>До 2025. људи старији од 65. година живота треба да имју могућности да уживају уз свом пуном животном потенцијалу и да имају активну улогу у </a:t>
            </a:r>
            <a:r>
              <a:rPr lang="sr-Cyrl-CS" sz="2400" dirty="0" smtClean="0">
                <a:latin typeface="Times New Roman" pitchFamily="18" charset="0"/>
                <a:cs typeface="Times New Roman" pitchFamily="18" charset="0"/>
              </a:rPr>
              <a:t>друштву.</a:t>
            </a:r>
          </a:p>
          <a:p>
            <a:pPr marL="0" indent="0">
              <a:lnSpc>
                <a:spcPct val="90000"/>
              </a:lnSpc>
              <a:buNone/>
            </a:pPr>
            <a:endParaRPr lang="sr-Cyrl-CS" sz="2400" dirty="0">
              <a:latin typeface="Times New Roman" pitchFamily="18" charset="0"/>
              <a:cs typeface="Times New Roman" pitchFamily="18" charset="0"/>
            </a:endParaRPr>
          </a:p>
          <a:p>
            <a:pPr marL="0" indent="0">
              <a:lnSpc>
                <a:spcPct val="90000"/>
              </a:lnSpc>
              <a:buNone/>
            </a:pPr>
            <a:r>
              <a:rPr lang="sr-Cyrl-CS" sz="2400" dirty="0" smtClean="0">
                <a:latin typeface="Times New Roman" pitchFamily="18" charset="0"/>
                <a:cs typeface="Times New Roman" pitchFamily="18" charset="0"/>
              </a:rPr>
              <a:t>Нарочито </a:t>
            </a:r>
            <a:r>
              <a:rPr lang="sr-Cyrl-CS" sz="2400" dirty="0">
                <a:latin typeface="Times New Roman" pitchFamily="18" charset="0"/>
                <a:cs typeface="Times New Roman" pitchFamily="18" charset="0"/>
              </a:rPr>
              <a:t>треба постићи: </a:t>
            </a:r>
          </a:p>
          <a:p>
            <a:pPr>
              <a:lnSpc>
                <a:spcPct val="90000"/>
              </a:lnSpc>
            </a:pPr>
            <a:r>
              <a:rPr lang="sr-Cyrl-CS" sz="2400" dirty="0" smtClean="0">
                <a:latin typeface="Times New Roman" pitchFamily="18" charset="0"/>
                <a:cs typeface="Times New Roman" pitchFamily="18" charset="0"/>
              </a:rPr>
              <a:t>Пораст </a:t>
            </a:r>
            <a:r>
              <a:rPr lang="sr-Cyrl-CS" sz="2400" dirty="0">
                <a:latin typeface="Times New Roman" pitchFamily="18" charset="0"/>
                <a:cs typeface="Times New Roman" pitchFamily="18" charset="0"/>
              </a:rPr>
              <a:t>броја година очекивано трајање живота и живота без инвалидности  у старосном добу од 65. година најмање за 20%.</a:t>
            </a:r>
          </a:p>
          <a:p>
            <a:pPr>
              <a:lnSpc>
                <a:spcPct val="90000"/>
              </a:lnSpc>
            </a:pPr>
            <a:r>
              <a:rPr lang="sr-Cyrl-CS" sz="2400" dirty="0" smtClean="0">
                <a:latin typeface="Times New Roman" pitchFamily="18" charset="0"/>
                <a:cs typeface="Times New Roman" pitchFamily="18" charset="0"/>
              </a:rPr>
              <a:t>Пораст </a:t>
            </a:r>
            <a:r>
              <a:rPr lang="sr-Cyrl-CS" sz="2400" dirty="0">
                <a:latin typeface="Times New Roman" pitchFamily="18" charset="0"/>
                <a:cs typeface="Times New Roman" pitchFamily="18" charset="0"/>
              </a:rPr>
              <a:t>броја људи старијх од 80. година који ће имати онај ниво здравља у кућном амбијенту, који ће им омогућити да имају самосталност, самопоштвање  у своје место у друштву - најмање за 20%.</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5491306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0" y="274638"/>
            <a:ext cx="8229600" cy="1143000"/>
          </a:xfrm>
        </p:spPr>
        <p:txBody>
          <a:bodyPr/>
          <a:lstStyle/>
          <a:p>
            <a:pPr eaLnBrk="1" hangingPunct="1">
              <a:defRPr/>
            </a:pPr>
            <a:r>
              <a:rPr lang="hr-HR" dirty="0" smtClean="0"/>
              <a:t>   </a:t>
            </a:r>
            <a:r>
              <a:rPr lang="sr-Cyrl-RS" dirty="0" smtClean="0">
                <a:solidFill>
                  <a:schemeClr val="tx1"/>
                </a:solidFill>
              </a:rPr>
              <a:t>Како помоћи</a:t>
            </a:r>
            <a:r>
              <a:rPr lang="hr-HR" dirty="0" smtClean="0">
                <a:solidFill>
                  <a:schemeClr val="tx1"/>
                </a:solidFill>
              </a:rPr>
              <a:t>?</a:t>
            </a:r>
            <a:endParaRPr lang="en-US" dirty="0" smtClean="0">
              <a:solidFill>
                <a:schemeClr val="tx1"/>
              </a:solidFill>
            </a:endParaRPr>
          </a:p>
        </p:txBody>
      </p:sp>
      <p:sp>
        <p:nvSpPr>
          <p:cNvPr id="10243" name="Rectangle 3"/>
          <p:cNvSpPr>
            <a:spLocks noGrp="1" noChangeArrowheads="1"/>
          </p:cNvSpPr>
          <p:nvPr>
            <p:ph type="body" sz="half" idx="4294967295"/>
          </p:nvPr>
        </p:nvSpPr>
        <p:spPr>
          <a:xfrm>
            <a:off x="611188" y="1628775"/>
            <a:ext cx="4038600" cy="4495800"/>
          </a:xfrm>
        </p:spPr>
        <p:txBody>
          <a:bodyPr/>
          <a:lstStyle/>
          <a:p>
            <a:pPr eaLnBrk="1" hangingPunct="1">
              <a:defRPr/>
            </a:pPr>
            <a:r>
              <a:rPr lang="sr-Cyrl-RS" b="1" dirty="0" smtClean="0"/>
              <a:t>Здравство</a:t>
            </a:r>
            <a:r>
              <a:rPr lang="hr-HR" b="1" dirty="0" smtClean="0"/>
              <a:t>?</a:t>
            </a:r>
          </a:p>
          <a:p>
            <a:pPr eaLnBrk="1" hangingPunct="1">
              <a:buFontTx/>
              <a:buNone/>
              <a:defRPr/>
            </a:pPr>
            <a:endParaRPr lang="en-US" dirty="0" smtClean="0"/>
          </a:p>
        </p:txBody>
      </p:sp>
      <p:sp>
        <p:nvSpPr>
          <p:cNvPr id="10244" name="Rectangle 4"/>
          <p:cNvSpPr>
            <a:spLocks noGrp="1" noChangeArrowheads="1"/>
          </p:cNvSpPr>
          <p:nvPr>
            <p:ph type="body" sz="half" idx="4294967295"/>
          </p:nvPr>
        </p:nvSpPr>
        <p:spPr>
          <a:xfrm>
            <a:off x="4643438" y="1600200"/>
            <a:ext cx="4500562" cy="4495800"/>
          </a:xfrm>
        </p:spPr>
        <p:txBody>
          <a:bodyPr/>
          <a:lstStyle/>
          <a:p>
            <a:pPr eaLnBrk="1" hangingPunct="1">
              <a:defRPr/>
            </a:pPr>
            <a:r>
              <a:rPr lang="sr-Cyrl-RS" b="1" dirty="0" smtClean="0"/>
              <a:t>Социјална заштита</a:t>
            </a:r>
            <a:r>
              <a:rPr lang="hr-HR" b="1" dirty="0" smtClean="0"/>
              <a:t>?</a:t>
            </a:r>
            <a:endParaRPr lang="en-US" b="1" dirty="0" smtClean="0"/>
          </a:p>
        </p:txBody>
      </p:sp>
      <p:pic>
        <p:nvPicPr>
          <p:cNvPr id="37893" name="Picture 6" descr="Image27"/>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2627313" y="2565400"/>
            <a:ext cx="3800475" cy="3457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8015615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85786" y="2000240"/>
            <a:ext cx="7715304" cy="430887"/>
          </a:xfrm>
          <a:prstGeom prst="rect">
            <a:avLst/>
          </a:prstGeom>
          <a:noFill/>
        </p:spPr>
        <p:txBody>
          <a:bodyPr wrap="square" rtlCol="0">
            <a:spAutoFit/>
          </a:bodyPr>
          <a:lstStyle/>
          <a:p>
            <a:pPr marL="457200" indent="-457200" algn="just">
              <a:buClr>
                <a:schemeClr val="accent3">
                  <a:lumMod val="60000"/>
                  <a:lumOff val="40000"/>
                </a:schemeClr>
              </a:buClr>
              <a:buFont typeface="Wingdings" pitchFamily="2" charset="2"/>
              <a:buChar char="Ø"/>
            </a:pPr>
            <a:endParaRPr lang="en-US" sz="2200">
              <a:latin typeface="Times New Roman" pitchFamily="18" charset="0"/>
              <a:cs typeface="Times New Roman" pitchFamily="18" charset="0"/>
            </a:endParaRPr>
          </a:p>
        </p:txBody>
      </p:sp>
      <p:sp>
        <p:nvSpPr>
          <p:cNvPr id="6" name="TextBox 5"/>
          <p:cNvSpPr txBox="1"/>
          <p:nvPr/>
        </p:nvSpPr>
        <p:spPr>
          <a:xfrm>
            <a:off x="814286" y="1412776"/>
            <a:ext cx="7358114" cy="5509200"/>
          </a:xfrm>
          <a:prstGeom prst="rect">
            <a:avLst/>
          </a:prstGeom>
          <a:noFill/>
        </p:spPr>
        <p:txBody>
          <a:bodyPr wrap="square" rtlCol="0">
            <a:spAutoFit/>
          </a:bodyPr>
          <a:lstStyle/>
          <a:p>
            <a:pPr algn="just">
              <a:buClr>
                <a:schemeClr val="accent3">
                  <a:lumMod val="60000"/>
                  <a:lumOff val="40000"/>
                </a:schemeClr>
              </a:buClr>
              <a:buFont typeface="Wingdings" pitchFamily="2" charset="2"/>
              <a:buChar char="Ø"/>
            </a:pPr>
            <a:r>
              <a:rPr lang="sr-Latn-RS" sz="2200" dirty="0" smtClean="0">
                <a:latin typeface="Times New Roman" pitchFamily="18" charset="0"/>
                <a:cs typeface="Times New Roman" pitchFamily="18" charset="0"/>
              </a:rPr>
              <a:t> </a:t>
            </a:r>
            <a:r>
              <a:rPr lang="sr-Cyrl-RS" sz="2200" dirty="0">
                <a:latin typeface="Times New Roman" pitchFamily="18" charset="0"/>
                <a:cs typeface="Times New Roman" pitchFamily="18" charset="0"/>
              </a:rPr>
              <a:t>Особе са инвалидитетоми и ментално недовољно развијена лица</a:t>
            </a:r>
          </a:p>
          <a:p>
            <a:pPr algn="just">
              <a:buClr>
                <a:schemeClr val="accent3">
                  <a:lumMod val="60000"/>
                  <a:lumOff val="40000"/>
                </a:schemeClr>
              </a:buClr>
              <a:buFont typeface="Wingdings" pitchFamily="2" charset="2"/>
              <a:buChar char="Ø"/>
            </a:pPr>
            <a:endParaRPr lang="sr-Cyrl-RS" sz="22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Ø"/>
            </a:pPr>
            <a:r>
              <a:rPr lang="sr-Cyrl-RS" sz="2200" dirty="0">
                <a:latin typeface="Times New Roman" pitchFamily="18" charset="0"/>
                <a:cs typeface="Times New Roman" pitchFamily="18" charset="0"/>
              </a:rPr>
              <a:t>Лица која болује од ХИВ инфекције или других заразних болести које су утврђене законом којим се уређује област заштите становништва од заразних болести, малигних болести, шећерне болести, хемофилије, психозе, епилепсије, мултипле склерозе, лица у терминалној фази хроничне бубрежне инсуфицијенције, цистичне фиброзе, системске аутоимуне болести, реуматске грознице, болести зависности</a:t>
            </a:r>
          </a:p>
          <a:p>
            <a:pPr algn="just">
              <a:buClr>
                <a:schemeClr val="accent3">
                  <a:lumMod val="60000"/>
                  <a:lumOff val="40000"/>
                </a:schemeClr>
              </a:buClr>
              <a:buFont typeface="Wingdings" pitchFamily="2" charset="2"/>
              <a:buChar char="Ø"/>
            </a:pPr>
            <a:endParaRPr lang="sr-Cyrl-RS" sz="22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Ø"/>
            </a:pPr>
            <a:r>
              <a:rPr lang="sr-Cyrl-RS" sz="2200" dirty="0">
                <a:latin typeface="Times New Roman" pitchFamily="18" charset="0"/>
                <a:cs typeface="Times New Roman" pitchFamily="18" charset="0"/>
              </a:rPr>
              <a:t>Незапослена лица и друге материјално угрожене категорије становништва</a:t>
            </a:r>
          </a:p>
          <a:p>
            <a:pPr algn="just">
              <a:buClr>
                <a:schemeClr val="accent3">
                  <a:lumMod val="60000"/>
                  <a:lumOff val="40000"/>
                </a:schemeClr>
              </a:buClr>
              <a:buFont typeface="Wingdings" pitchFamily="2" charset="2"/>
              <a:buChar char="Ø"/>
            </a:pPr>
            <a:endParaRPr lang="sr-Cyrl-RS" sz="22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Ø"/>
            </a:pPr>
            <a:r>
              <a:rPr lang="sr-Cyrl-RS" sz="2200" dirty="0">
                <a:latin typeface="Times New Roman" pitchFamily="18" charset="0"/>
                <a:cs typeface="Times New Roman" pitchFamily="18" charset="0"/>
              </a:rPr>
              <a:t>Монаси и монахиње</a:t>
            </a:r>
            <a:endParaRPr lang="sr-Latn-RS" sz="22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301495606"/>
      </p:ext>
    </p:extLst>
  </p:cSld>
  <p:clrMapOvr>
    <a:masterClrMapping/>
  </p:clrMapOvr>
  <mc:AlternateContent xmlns:mc="http://schemas.openxmlformats.org/markup-compatibility/2006" xmlns:p14="http://schemas.microsoft.com/office/powerpoint/2010/main">
    <mc:Choice Requires="p14">
      <p:transition spd="slow" p14:dur="2000" advTm="17143"/>
    </mc:Choice>
    <mc:Fallback xmlns="">
      <p:transition spd="slow" advTm="17143"/>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normAutofit fontScale="90000"/>
          </a:bodyPr>
          <a:lstStyle/>
          <a:p>
            <a:pPr eaLnBrk="1" hangingPunct="1">
              <a:defRPr/>
            </a:pPr>
            <a:r>
              <a:rPr lang="sr-Cyrl-RS" sz="4000" dirty="0" smtClean="0">
                <a:solidFill>
                  <a:schemeClr val="tx1"/>
                </a:solidFill>
              </a:rPr>
              <a:t>Потребе старијих за примарном здравственом заштитом</a:t>
            </a:r>
            <a:endParaRPr lang="en-US" sz="4000" dirty="0" smtClean="0">
              <a:solidFill>
                <a:schemeClr val="tx1"/>
              </a:solidFill>
            </a:endParaRPr>
          </a:p>
        </p:txBody>
      </p:sp>
      <p:sp>
        <p:nvSpPr>
          <p:cNvPr id="94211" name="Rectangle 3"/>
          <p:cNvSpPr>
            <a:spLocks noGrp="1" noChangeArrowheads="1"/>
          </p:cNvSpPr>
          <p:nvPr>
            <p:ph type="body" idx="1"/>
          </p:nvPr>
        </p:nvSpPr>
        <p:spPr/>
        <p:txBody>
          <a:bodyPr/>
          <a:lstStyle/>
          <a:p>
            <a:pPr eaLnBrk="1" hangingPunct="1">
              <a:defRPr/>
            </a:pPr>
            <a:r>
              <a:rPr lang="sr-Cyrl-RS" dirty="0" smtClean="0"/>
              <a:t>Према препорукама СЗО примарна здравствена заштита има средишње место у здравственој заштити старих особа</a:t>
            </a:r>
          </a:p>
          <a:p>
            <a:pPr eaLnBrk="1" hangingPunct="1">
              <a:defRPr/>
            </a:pPr>
            <a:r>
              <a:rPr lang="sr-Cyrl-RS" dirty="0" smtClean="0"/>
              <a:t>Укључује мере превенције, дијагностике, лечења, рехабилитације и неге у здравственим установама и у кући болесника</a:t>
            </a:r>
            <a:endParaRPr lang="en-US" dirty="0" smtClean="0"/>
          </a:p>
        </p:txBody>
      </p:sp>
    </p:spTree>
    <p:extLst>
      <p:ext uri="{BB962C8B-B14F-4D97-AF65-F5344CB8AC3E}">
        <p14:creationId xmlns:p14="http://schemas.microsoft.com/office/powerpoint/2010/main" val="35381170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457200" y="468002"/>
            <a:ext cx="8229600" cy="1143000"/>
          </a:xfrm>
        </p:spPr>
        <p:txBody>
          <a:bodyPr/>
          <a:lstStyle/>
          <a:p>
            <a:r>
              <a:rPr lang="sr-Cyrl-BA" dirty="0" smtClean="0">
                <a:solidFill>
                  <a:schemeClr val="tx1"/>
                </a:solidFill>
              </a:rPr>
              <a:t>Заштита здравља старих</a:t>
            </a:r>
            <a:endParaRPr lang="en-US" dirty="0">
              <a:solidFill>
                <a:schemeClr val="tx1"/>
              </a:solidFill>
            </a:endParaRPr>
          </a:p>
        </p:txBody>
      </p:sp>
      <p:sp>
        <p:nvSpPr>
          <p:cNvPr id="116739" name="Rectangle 3"/>
          <p:cNvSpPr>
            <a:spLocks noGrp="1" noChangeArrowheads="1"/>
          </p:cNvSpPr>
          <p:nvPr>
            <p:ph type="body" idx="1"/>
          </p:nvPr>
        </p:nvSpPr>
        <p:spPr>
          <a:xfrm>
            <a:off x="457200" y="1600200"/>
            <a:ext cx="5257800" cy="4525963"/>
          </a:xfrm>
        </p:spPr>
        <p:txBody>
          <a:bodyPr/>
          <a:lstStyle/>
          <a:p>
            <a:r>
              <a:rPr lang="sr-Cyrl-CS" dirty="0"/>
              <a:t>општа пракса и други сегменти амбулантно-поликлиничке заштите, </a:t>
            </a:r>
          </a:p>
          <a:p>
            <a:r>
              <a:rPr lang="sr-Cyrl-CS" dirty="0"/>
              <a:t>кућна нега и лечење, </a:t>
            </a:r>
          </a:p>
          <a:p>
            <a:r>
              <a:rPr lang="sr-Cyrl-CS" dirty="0"/>
              <a:t>дневне болнице, </a:t>
            </a:r>
          </a:p>
          <a:p>
            <a:r>
              <a:rPr lang="sr-Cyrl-CS" dirty="0"/>
              <a:t>стационарне и специјализоване геријатријске установе. </a:t>
            </a:r>
          </a:p>
        </p:txBody>
      </p:sp>
      <p:pic>
        <p:nvPicPr>
          <p:cNvPr id="1167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2121465"/>
            <a:ext cx="3563888" cy="2172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936337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normAutofit fontScale="90000"/>
          </a:bodyPr>
          <a:lstStyle/>
          <a:p>
            <a:pPr eaLnBrk="1" hangingPunct="1">
              <a:defRPr/>
            </a:pPr>
            <a:r>
              <a:rPr lang="sr-Cyrl-RS" dirty="0" smtClean="0">
                <a:solidFill>
                  <a:schemeClr val="tx1"/>
                </a:solidFill>
              </a:rPr>
              <a:t>Примарна здравствена заштита</a:t>
            </a:r>
          </a:p>
        </p:txBody>
      </p:sp>
      <p:sp>
        <p:nvSpPr>
          <p:cNvPr id="86019" name="Rectangle 3"/>
          <p:cNvSpPr>
            <a:spLocks noGrp="1" noChangeArrowheads="1"/>
          </p:cNvSpPr>
          <p:nvPr>
            <p:ph type="body" idx="1"/>
          </p:nvPr>
        </p:nvSpPr>
        <p:spPr/>
        <p:txBody>
          <a:bodyPr/>
          <a:lstStyle/>
          <a:p>
            <a:pPr eaLnBrk="1" hangingPunct="1">
              <a:buFontTx/>
              <a:buNone/>
              <a:defRPr/>
            </a:pPr>
            <a:r>
              <a:rPr lang="sr-Cyrl-RS" dirty="0" smtClean="0"/>
              <a:t>Здравствена заштита се на примарном нивоу одвија</a:t>
            </a:r>
          </a:p>
          <a:p>
            <a:pPr eaLnBrk="1" hangingPunct="1">
              <a:buFontTx/>
              <a:buNone/>
              <a:defRPr/>
            </a:pPr>
            <a:r>
              <a:rPr lang="sr-Cyrl-RS" dirty="0" smtClean="0"/>
              <a:t>у:</a:t>
            </a:r>
          </a:p>
          <a:p>
            <a:pPr eaLnBrk="1" hangingPunct="1">
              <a:buFont typeface="Wingdings" pitchFamily="2" charset="2"/>
              <a:buChar char="ü"/>
              <a:defRPr/>
            </a:pPr>
            <a:r>
              <a:rPr lang="sr-Cyrl-RS" dirty="0" smtClean="0"/>
              <a:t>Домовима здравља</a:t>
            </a:r>
          </a:p>
          <a:p>
            <a:pPr eaLnBrk="1" hangingPunct="1">
              <a:buFont typeface="Wingdings" pitchFamily="2" charset="2"/>
              <a:buChar char="ü"/>
              <a:defRPr/>
            </a:pPr>
            <a:r>
              <a:rPr lang="sr-Cyrl-RS" dirty="0" smtClean="0"/>
              <a:t>Заводима за геронтологију</a:t>
            </a:r>
          </a:p>
        </p:txBody>
      </p:sp>
    </p:spTree>
    <p:extLst>
      <p:ext uri="{BB962C8B-B14F-4D97-AF65-F5344CB8AC3E}">
        <p14:creationId xmlns:p14="http://schemas.microsoft.com/office/powerpoint/2010/main" val="69670447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normAutofit fontScale="90000"/>
          </a:bodyPr>
          <a:lstStyle/>
          <a:p>
            <a:pPr eaLnBrk="1" hangingPunct="1">
              <a:defRPr/>
            </a:pPr>
            <a:r>
              <a:rPr lang="sr-Cyrl-RS" sz="4000" dirty="0" smtClean="0">
                <a:solidFill>
                  <a:schemeClr val="tx1"/>
                </a:solidFill>
              </a:rPr>
              <a:t>Мере здраствене заштите из обавезног здраственог осигурања</a:t>
            </a:r>
            <a:endParaRPr lang="en-US" sz="4000" dirty="0" smtClean="0">
              <a:solidFill>
                <a:schemeClr val="tx1"/>
              </a:solidFill>
            </a:endParaRPr>
          </a:p>
        </p:txBody>
      </p:sp>
      <p:sp>
        <p:nvSpPr>
          <p:cNvPr id="12291" name="Rectangle 3"/>
          <p:cNvSpPr>
            <a:spLocks noGrp="1" noChangeArrowheads="1"/>
          </p:cNvSpPr>
          <p:nvPr>
            <p:ph type="body" idx="1"/>
          </p:nvPr>
        </p:nvSpPr>
        <p:spPr>
          <a:xfrm>
            <a:off x="457200" y="1600200"/>
            <a:ext cx="8229600" cy="4925144"/>
          </a:xfrm>
        </p:spPr>
        <p:txBody>
          <a:bodyPr>
            <a:normAutofit lnSpcReduction="10000"/>
          </a:bodyPr>
          <a:lstStyle/>
          <a:p>
            <a:pPr eaLnBrk="1" hangingPunct="1">
              <a:lnSpc>
                <a:spcPct val="80000"/>
              </a:lnSpc>
              <a:defRPr/>
            </a:pPr>
            <a:endParaRPr lang="en-US" sz="2200" dirty="0" smtClean="0"/>
          </a:p>
          <a:p>
            <a:pPr eaLnBrk="1" hangingPunct="1">
              <a:lnSpc>
                <a:spcPct val="80000"/>
              </a:lnSpc>
              <a:defRPr/>
            </a:pPr>
            <a:r>
              <a:rPr lang="sr-Cyrl-RS" sz="2400" dirty="0" smtClean="0"/>
              <a:t>Право на осигурање: корисници пензије или ако су чланови породице осигураника који их издржава</a:t>
            </a:r>
          </a:p>
          <a:p>
            <a:pPr eaLnBrk="1" hangingPunct="1">
              <a:lnSpc>
                <a:spcPct val="80000"/>
              </a:lnSpc>
              <a:defRPr/>
            </a:pPr>
            <a:r>
              <a:rPr lang="sr-Cyrl-RS" sz="2400" dirty="0" smtClean="0"/>
              <a:t>Право на здравствену заштиту које се обезбеђује обавезним здравственим осигурањем, обухвата:</a:t>
            </a:r>
            <a:endParaRPr lang="en-US" sz="2400" dirty="0" smtClean="0"/>
          </a:p>
          <a:p>
            <a:pPr eaLnBrk="1" hangingPunct="1">
              <a:lnSpc>
                <a:spcPct val="80000"/>
              </a:lnSpc>
              <a:defRPr/>
            </a:pPr>
            <a:endParaRPr lang="sr-Cyrl-RS" sz="2400" dirty="0" smtClean="0"/>
          </a:p>
          <a:p>
            <a:pPr marL="0" indent="0" eaLnBrk="1" hangingPunct="1">
              <a:lnSpc>
                <a:spcPct val="80000"/>
              </a:lnSpc>
              <a:buFontTx/>
              <a:buNone/>
              <a:defRPr/>
            </a:pPr>
            <a:r>
              <a:rPr lang="sr-Cyrl-RS" sz="2400" dirty="0" smtClean="0"/>
              <a:t>1) мере превенције и раног откривања болести;</a:t>
            </a:r>
          </a:p>
          <a:p>
            <a:pPr marL="0" indent="0" eaLnBrk="1" hangingPunct="1">
              <a:lnSpc>
                <a:spcPct val="80000"/>
              </a:lnSpc>
              <a:buFontTx/>
              <a:buNone/>
              <a:defRPr/>
            </a:pPr>
            <a:r>
              <a:rPr lang="sr-Cyrl-RS" sz="2400" dirty="0" smtClean="0"/>
              <a:t>2) прегледе и лечење у случају болести и повреде;</a:t>
            </a:r>
          </a:p>
          <a:p>
            <a:pPr marL="0" indent="0" eaLnBrk="1" hangingPunct="1">
              <a:lnSpc>
                <a:spcPct val="80000"/>
              </a:lnSpc>
              <a:buFontTx/>
              <a:buNone/>
              <a:defRPr/>
            </a:pPr>
            <a:r>
              <a:rPr lang="sr-Cyrl-RS" sz="2400" dirty="0" smtClean="0"/>
              <a:t>4) прегледе и лечење болести уста и зуба;</a:t>
            </a:r>
          </a:p>
          <a:p>
            <a:pPr marL="0" indent="0" eaLnBrk="1" hangingPunct="1">
              <a:lnSpc>
                <a:spcPct val="80000"/>
              </a:lnSpc>
              <a:buFontTx/>
              <a:buNone/>
              <a:defRPr/>
            </a:pPr>
            <a:r>
              <a:rPr lang="sr-Cyrl-RS" sz="2400" dirty="0" smtClean="0"/>
              <a:t>5) медицинску рехабилитацију у случају болести и повреде;</a:t>
            </a:r>
          </a:p>
          <a:p>
            <a:pPr marL="0" indent="0" eaLnBrk="1" hangingPunct="1">
              <a:lnSpc>
                <a:spcPct val="80000"/>
              </a:lnSpc>
              <a:buFontTx/>
              <a:buNone/>
              <a:defRPr/>
            </a:pPr>
            <a:r>
              <a:rPr lang="sr-Cyrl-RS" sz="2400" dirty="0" smtClean="0"/>
              <a:t>6) лекове и медицинска средства;</a:t>
            </a:r>
          </a:p>
          <a:p>
            <a:pPr marL="0" indent="0" eaLnBrk="1" hangingPunct="1">
              <a:lnSpc>
                <a:spcPct val="80000"/>
              </a:lnSpc>
              <a:buFontTx/>
              <a:buNone/>
              <a:defRPr/>
            </a:pPr>
            <a:r>
              <a:rPr lang="sr-Cyrl-RS" sz="2400" dirty="0" smtClean="0"/>
              <a:t>7) протезе, ортозе и друга помагала за кретање, стајање и седење, помагала за вид, слух, говор, стоматолошке надокнаде, као и друга помагала.</a:t>
            </a:r>
            <a:endParaRPr lang="hr-HR" sz="2400" dirty="0" smtClean="0">
              <a:effectLst/>
            </a:endParaRPr>
          </a:p>
        </p:txBody>
      </p:sp>
    </p:spTree>
    <p:extLst>
      <p:ext uri="{BB962C8B-B14F-4D97-AF65-F5344CB8AC3E}">
        <p14:creationId xmlns:p14="http://schemas.microsoft.com/office/powerpoint/2010/main" val="5212417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297167"/>
            <a:ext cx="8229600" cy="1143000"/>
          </a:xfrm>
        </p:spPr>
        <p:txBody>
          <a:bodyPr>
            <a:normAutofit fontScale="90000"/>
          </a:bodyPr>
          <a:lstStyle/>
          <a:p>
            <a:pPr eaLnBrk="1" hangingPunct="1">
              <a:defRPr/>
            </a:pPr>
            <a:r>
              <a:rPr lang="sr-Cyrl-RS" sz="4000" dirty="0" smtClean="0">
                <a:solidFill>
                  <a:schemeClr val="tx1"/>
                </a:solidFill>
              </a:rPr>
              <a:t>Установе за помоћ старима</a:t>
            </a:r>
            <a:r>
              <a:rPr lang="hr-HR" sz="4000" dirty="0" smtClean="0">
                <a:solidFill>
                  <a:schemeClr val="tx1"/>
                </a:solidFill>
              </a:rPr>
              <a:t/>
            </a:r>
            <a:br>
              <a:rPr lang="hr-HR" sz="4000" dirty="0" smtClean="0">
                <a:solidFill>
                  <a:schemeClr val="tx1"/>
                </a:solidFill>
              </a:rPr>
            </a:br>
            <a:r>
              <a:rPr lang="sr-Cyrl-RS" sz="4000" dirty="0" smtClean="0">
                <a:solidFill>
                  <a:schemeClr val="tx1"/>
                </a:solidFill>
              </a:rPr>
              <a:t>Социјалне установе</a:t>
            </a:r>
            <a:r>
              <a:rPr lang="hr-HR" sz="4000" dirty="0" smtClean="0"/>
              <a:t>	</a:t>
            </a:r>
            <a:endParaRPr lang="en-US" sz="4000" dirty="0" smtClean="0"/>
          </a:p>
        </p:txBody>
      </p:sp>
      <p:sp>
        <p:nvSpPr>
          <p:cNvPr id="15364" name="Rectangle 4"/>
          <p:cNvSpPr>
            <a:spLocks noGrp="1" noChangeArrowheads="1"/>
          </p:cNvSpPr>
          <p:nvPr>
            <p:ph type="body" sz="half" idx="4294967295"/>
          </p:nvPr>
        </p:nvSpPr>
        <p:spPr>
          <a:xfrm>
            <a:off x="323850" y="1628775"/>
            <a:ext cx="4038600" cy="4495800"/>
          </a:xfrm>
        </p:spPr>
        <p:txBody>
          <a:bodyPr/>
          <a:lstStyle/>
          <a:p>
            <a:pPr eaLnBrk="1" hangingPunct="1">
              <a:defRPr/>
            </a:pPr>
            <a:r>
              <a:rPr lang="hr-HR" sz="2800" dirty="0" smtClean="0"/>
              <a:t>  </a:t>
            </a:r>
            <a:r>
              <a:rPr lang="sr-Cyrl-RS" sz="2800" dirty="0" smtClean="0"/>
              <a:t>Институционалне</a:t>
            </a:r>
            <a:r>
              <a:rPr lang="hr-HR" sz="2800" dirty="0" smtClean="0"/>
              <a:t>?</a:t>
            </a:r>
            <a:endParaRPr lang="en-US" sz="2800" dirty="0" smtClean="0"/>
          </a:p>
        </p:txBody>
      </p:sp>
      <p:sp>
        <p:nvSpPr>
          <p:cNvPr id="15365" name="Rectangle 5"/>
          <p:cNvSpPr>
            <a:spLocks noGrp="1" noChangeArrowheads="1"/>
          </p:cNvSpPr>
          <p:nvPr>
            <p:ph type="body" sz="half" idx="4294967295"/>
          </p:nvPr>
        </p:nvSpPr>
        <p:spPr>
          <a:xfrm>
            <a:off x="5105400" y="1600200"/>
            <a:ext cx="4038600" cy="4495800"/>
          </a:xfrm>
        </p:spPr>
        <p:txBody>
          <a:bodyPr/>
          <a:lstStyle/>
          <a:p>
            <a:pPr eaLnBrk="1" hangingPunct="1">
              <a:defRPr/>
            </a:pPr>
            <a:r>
              <a:rPr lang="sr-Cyrl-RS" sz="2800" dirty="0" smtClean="0"/>
              <a:t>Ванинституционалне</a:t>
            </a:r>
            <a:r>
              <a:rPr lang="hr-HR" sz="2800" dirty="0" smtClean="0"/>
              <a:t>?</a:t>
            </a:r>
            <a:endParaRPr lang="en-US" sz="2800" dirty="0" smtClean="0"/>
          </a:p>
        </p:txBody>
      </p:sp>
      <p:pic>
        <p:nvPicPr>
          <p:cNvPr id="46085" name="Picture 8" descr="Dom_Za_Starije_i_Nemocne_Osobe_Svete_Obitelji-Staracki_Dom_Svete_Obitelji"/>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57200" y="2333625"/>
            <a:ext cx="3609975" cy="3028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6086" name="Picture 9" descr="3_A02G87"/>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87900" y="2349500"/>
            <a:ext cx="3887788" cy="30956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58405485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457200" y="457200"/>
            <a:ext cx="8229600" cy="1143000"/>
          </a:xfrm>
        </p:spPr>
        <p:txBody>
          <a:bodyPr/>
          <a:lstStyle/>
          <a:p>
            <a:r>
              <a:rPr lang="sr-Cyrl-BA" dirty="0" smtClean="0">
                <a:solidFill>
                  <a:schemeClr val="tx1"/>
                </a:solidFill>
              </a:rPr>
              <a:t>Друштвена заштита старих</a:t>
            </a:r>
            <a:endParaRPr lang="en-US" dirty="0">
              <a:solidFill>
                <a:schemeClr val="tx1"/>
              </a:solidFill>
            </a:endParaRPr>
          </a:p>
        </p:txBody>
      </p:sp>
      <p:sp>
        <p:nvSpPr>
          <p:cNvPr id="117763" name="Rectangle 3"/>
          <p:cNvSpPr>
            <a:spLocks noGrp="1" noChangeArrowheads="1"/>
          </p:cNvSpPr>
          <p:nvPr>
            <p:ph type="body" idx="1"/>
          </p:nvPr>
        </p:nvSpPr>
        <p:spPr>
          <a:xfrm>
            <a:off x="457200" y="1600200"/>
            <a:ext cx="4953000" cy="4525963"/>
          </a:xfrm>
        </p:spPr>
        <p:txBody>
          <a:bodyPr/>
          <a:lstStyle/>
          <a:p>
            <a:r>
              <a:rPr lang="sr-Cyrl-CS" dirty="0"/>
              <a:t>установе за геријатријско збрињавање, </a:t>
            </a:r>
          </a:p>
          <a:p>
            <a:r>
              <a:rPr lang="sr-Cyrl-CS" dirty="0"/>
              <a:t>сервиси за помоћ у кући, </a:t>
            </a:r>
          </a:p>
          <a:p>
            <a:r>
              <a:rPr lang="sr-Cyrl-CS" dirty="0"/>
              <a:t>обезбеђење материјалне помоћи, </a:t>
            </a:r>
          </a:p>
          <a:p>
            <a:r>
              <a:rPr lang="sr-Cyrl-CS" dirty="0"/>
              <a:t>обезбеђење правне помоћи </a:t>
            </a:r>
          </a:p>
        </p:txBody>
      </p:sp>
      <p:pic>
        <p:nvPicPr>
          <p:cNvPr id="11776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1828800"/>
            <a:ext cx="2911475"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38050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68313" y="836712"/>
            <a:ext cx="8229600" cy="719733"/>
          </a:xfrm>
        </p:spPr>
        <p:txBody>
          <a:bodyPr>
            <a:normAutofit fontScale="90000"/>
          </a:bodyPr>
          <a:lstStyle/>
          <a:p>
            <a:pPr eaLnBrk="1" hangingPunct="1">
              <a:defRPr/>
            </a:pPr>
            <a:r>
              <a:rPr lang="sr-Cyrl-RS" sz="3600" dirty="0" smtClean="0">
                <a:solidFill>
                  <a:schemeClr val="tx1"/>
                </a:solidFill>
              </a:rPr>
              <a:t>Геронтолошки центри</a:t>
            </a:r>
            <a:r>
              <a:rPr lang="hr-HR" sz="3600" dirty="0" smtClean="0">
                <a:solidFill>
                  <a:schemeClr val="tx1"/>
                </a:solidFill>
              </a:rPr>
              <a:t>– </a:t>
            </a:r>
            <a:br>
              <a:rPr lang="hr-HR" sz="3600" dirty="0" smtClean="0">
                <a:solidFill>
                  <a:schemeClr val="tx1"/>
                </a:solidFill>
              </a:rPr>
            </a:br>
            <a:r>
              <a:rPr lang="sr-Cyrl-RS" sz="3600" dirty="0" smtClean="0">
                <a:solidFill>
                  <a:schemeClr val="tx1"/>
                </a:solidFill>
              </a:rPr>
              <a:t>Домови за старе и немоћне</a:t>
            </a:r>
            <a:r>
              <a:rPr lang="hr-HR" sz="3600" dirty="0" smtClean="0">
                <a:solidFill>
                  <a:schemeClr val="tx1"/>
                </a:solidFill>
              </a:rPr>
              <a:t/>
            </a:r>
            <a:br>
              <a:rPr lang="hr-HR" sz="3600" dirty="0" smtClean="0">
                <a:solidFill>
                  <a:schemeClr val="tx1"/>
                </a:solidFill>
              </a:rPr>
            </a:br>
            <a:r>
              <a:rPr lang="sr-Cyrl-RS" sz="3600" dirty="0" smtClean="0">
                <a:solidFill>
                  <a:schemeClr val="tx1"/>
                </a:solidFill>
              </a:rPr>
              <a:t>Установе социјалне заштите</a:t>
            </a:r>
            <a:endParaRPr lang="en-US" sz="3600" dirty="0" smtClean="0">
              <a:solidFill>
                <a:schemeClr val="tx1"/>
              </a:solidFill>
            </a:endParaRPr>
          </a:p>
        </p:txBody>
      </p:sp>
      <p:sp>
        <p:nvSpPr>
          <p:cNvPr id="17411" name="Rectangle 3"/>
          <p:cNvSpPr>
            <a:spLocks noGrp="1" noChangeArrowheads="1"/>
          </p:cNvSpPr>
          <p:nvPr>
            <p:ph type="body" idx="1"/>
          </p:nvPr>
        </p:nvSpPr>
        <p:spPr>
          <a:xfrm>
            <a:off x="468313" y="1628775"/>
            <a:ext cx="8229600" cy="4495800"/>
          </a:xfrm>
        </p:spPr>
        <p:txBody>
          <a:bodyPr/>
          <a:lstStyle/>
          <a:p>
            <a:pPr eaLnBrk="1" hangingPunct="1">
              <a:defRPr/>
            </a:pPr>
            <a:r>
              <a:rPr lang="sr-Cyrl-RS" dirty="0" smtClean="0"/>
              <a:t>институционални облик помоћи; државни и приватни</a:t>
            </a:r>
          </a:p>
          <a:p>
            <a:pPr eaLnBrk="1" hangingPunct="1">
              <a:defRPr/>
            </a:pPr>
            <a:r>
              <a:rPr lang="sr-Cyrl-RS" dirty="0" smtClean="0"/>
              <a:t>у целој земљи</a:t>
            </a:r>
          </a:p>
          <a:p>
            <a:pPr eaLnBrk="1" hangingPunct="1">
              <a:defRPr/>
            </a:pPr>
            <a:r>
              <a:rPr lang="sr-Cyrl-RS" dirty="0" smtClean="0"/>
              <a:t>циљ – унапређење квалитета живота кроз здраствену и социјалну помоћ, бригом о исхрани и хигијени</a:t>
            </a:r>
          </a:p>
          <a:p>
            <a:pPr eaLnBrk="1" hangingPunct="1">
              <a:defRPr/>
            </a:pPr>
            <a:r>
              <a:rPr lang="sr-Cyrl-RS" dirty="0" smtClean="0"/>
              <a:t>лекар, медицинска сестра, физиотерапеут, психолози, социјални радници, дефектолози, радни терапути</a:t>
            </a:r>
            <a:endParaRPr lang="hr-HR" dirty="0" smtClean="0"/>
          </a:p>
          <a:p>
            <a:pPr eaLnBrk="1" hangingPunct="1">
              <a:defRPr/>
            </a:pPr>
            <a:endParaRPr lang="en-US" dirty="0" smtClean="0"/>
          </a:p>
        </p:txBody>
      </p:sp>
    </p:spTree>
    <p:extLst>
      <p:ext uri="{BB962C8B-B14F-4D97-AF65-F5344CB8AC3E}">
        <p14:creationId xmlns:p14="http://schemas.microsoft.com/office/powerpoint/2010/main" val="172290950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0825" y="404813"/>
            <a:ext cx="6913563" cy="1143000"/>
          </a:xfrm>
        </p:spPr>
        <p:txBody>
          <a:bodyPr/>
          <a:lstStyle/>
          <a:p>
            <a:pPr algn="l" eaLnBrk="1" hangingPunct="1">
              <a:defRPr/>
            </a:pPr>
            <a:r>
              <a:rPr lang="sr-Cyrl-RS" dirty="0" smtClean="0">
                <a:solidFill>
                  <a:schemeClr val="tx1"/>
                </a:solidFill>
              </a:rPr>
              <a:t>Геронтолошки центри</a:t>
            </a:r>
            <a:endParaRPr lang="en-US" dirty="0" smtClean="0">
              <a:solidFill>
                <a:schemeClr val="tx1"/>
              </a:solidFill>
            </a:endParaRPr>
          </a:p>
        </p:txBody>
      </p:sp>
      <p:sp>
        <p:nvSpPr>
          <p:cNvPr id="81923" name="Rectangle 3"/>
          <p:cNvSpPr>
            <a:spLocks noGrp="1" noChangeArrowheads="1"/>
          </p:cNvSpPr>
          <p:nvPr>
            <p:ph type="body" sz="half" idx="2"/>
          </p:nvPr>
        </p:nvSpPr>
        <p:spPr>
          <a:xfrm>
            <a:off x="323850" y="1557338"/>
            <a:ext cx="8229600" cy="4392612"/>
          </a:xfrm>
        </p:spPr>
        <p:txBody>
          <a:bodyPr>
            <a:normAutofit fontScale="92500"/>
          </a:bodyPr>
          <a:lstStyle/>
          <a:p>
            <a:pPr eaLnBrk="1" hangingPunct="1">
              <a:lnSpc>
                <a:spcPct val="90000"/>
              </a:lnSpc>
              <a:defRPr/>
            </a:pPr>
            <a:r>
              <a:rPr lang="sr-Cyrl-RS" sz="2400" b="1" dirty="0" smtClean="0"/>
              <a:t>Становање</a:t>
            </a:r>
            <a:r>
              <a:rPr lang="sr-Cyrl-RS" sz="2400" dirty="0" smtClean="0"/>
              <a:t> – организовано у собама и апартманима</a:t>
            </a:r>
          </a:p>
          <a:p>
            <a:pPr eaLnBrk="1" hangingPunct="1">
              <a:lnSpc>
                <a:spcPct val="90000"/>
              </a:lnSpc>
              <a:defRPr/>
            </a:pPr>
            <a:r>
              <a:rPr lang="sr-Cyrl-RS" sz="2400" b="1" dirty="0" smtClean="0"/>
              <a:t>Исхрана</a:t>
            </a:r>
            <a:r>
              <a:rPr lang="sr-Cyrl-RS" sz="2400" dirty="0" smtClean="0"/>
              <a:t> – прилагођена старима, по формираном јеловнику.</a:t>
            </a:r>
          </a:p>
          <a:p>
            <a:pPr eaLnBrk="1" hangingPunct="1">
              <a:lnSpc>
                <a:spcPct val="90000"/>
              </a:lnSpc>
              <a:defRPr/>
            </a:pPr>
            <a:r>
              <a:rPr lang="sr-Cyrl-RS" sz="2400" b="1" dirty="0" smtClean="0"/>
              <a:t>Одевање</a:t>
            </a:r>
          </a:p>
          <a:p>
            <a:pPr eaLnBrk="1" hangingPunct="1">
              <a:lnSpc>
                <a:spcPct val="90000"/>
              </a:lnSpc>
              <a:defRPr/>
            </a:pPr>
            <a:r>
              <a:rPr lang="sr-Cyrl-RS" sz="2400" b="1" dirty="0" smtClean="0"/>
              <a:t>Програм социјалног рада </a:t>
            </a:r>
            <a:r>
              <a:rPr lang="sr-Cyrl-RS" sz="2400" dirty="0" smtClean="0"/>
              <a:t>–континуирано, у циљу социјалне рехабилитације корисника и остваривању права корисника. Програм обухвата психосоцијалну и радно-окупациону терапију.</a:t>
            </a:r>
          </a:p>
          <a:p>
            <a:pPr eaLnBrk="1" hangingPunct="1">
              <a:lnSpc>
                <a:spcPct val="90000"/>
              </a:lnSpc>
              <a:defRPr/>
            </a:pPr>
            <a:r>
              <a:rPr lang="sr-Cyrl-RS" sz="2400" b="1" dirty="0" smtClean="0"/>
              <a:t>Здравствена заштита </a:t>
            </a:r>
            <a:r>
              <a:rPr lang="sr-Cyrl-RS" sz="2400" dirty="0" smtClean="0"/>
              <a:t>- обухвата превентивну заштиту, општу и личну хигијену, лечење, негу, лабораторијске услуге, услуге физиотерапије.</a:t>
            </a:r>
          </a:p>
          <a:p>
            <a:pPr eaLnBrk="1" hangingPunct="1">
              <a:lnSpc>
                <a:spcPct val="90000"/>
              </a:lnSpc>
              <a:defRPr/>
            </a:pPr>
            <a:r>
              <a:rPr lang="sr-Cyrl-RS" sz="2400" b="1" dirty="0" smtClean="0"/>
              <a:t>интердисциплинарни састав стручњака</a:t>
            </a:r>
            <a:r>
              <a:rPr lang="sr-Cyrl-RS" sz="2400" dirty="0" smtClean="0"/>
              <a:t>; социјални радник, медицинска сестра, физиотерапеут/патронажна медицинска сестра</a:t>
            </a:r>
          </a:p>
        </p:txBody>
      </p:sp>
      <p:pic>
        <p:nvPicPr>
          <p:cNvPr id="48132" name="Picture 4" descr="Elderly pa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7218200" y="1"/>
            <a:ext cx="1925799" cy="155679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57019978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type="body" idx="1"/>
          </p:nvPr>
        </p:nvSpPr>
        <p:spPr>
          <a:xfrm>
            <a:off x="457200" y="981075"/>
            <a:ext cx="8229600" cy="5114925"/>
          </a:xfrm>
        </p:spPr>
        <p:txBody>
          <a:bodyPr>
            <a:normAutofit lnSpcReduction="10000"/>
          </a:bodyPr>
          <a:lstStyle/>
          <a:p>
            <a:pPr marL="0" indent="0" eaLnBrk="1" hangingPunct="1">
              <a:buFontTx/>
              <a:buNone/>
              <a:defRPr/>
            </a:pPr>
            <a:r>
              <a:rPr lang="sr-Cyrl-RS" sz="2800" dirty="0" smtClean="0"/>
              <a:t>Захтев за признавање права на смештај у установу социјалне заштите, подноси лице које тражи смештај, односно његов законски заступник или старалац, или се покреће поступак по службеној дужности. </a:t>
            </a:r>
            <a:br>
              <a:rPr lang="sr-Cyrl-RS" sz="2800" dirty="0" smtClean="0"/>
            </a:br>
            <a:r>
              <a:rPr lang="sr-Cyrl-RS" sz="2800" dirty="0" smtClean="0"/>
              <a:t/>
            </a:r>
            <a:br>
              <a:rPr lang="sr-Cyrl-RS" sz="2800" dirty="0" smtClean="0"/>
            </a:br>
            <a:r>
              <a:rPr lang="sr-Cyrl-RS" sz="2800" dirty="0" smtClean="0"/>
              <a:t>Захтев се подноси Центру за социјални рад, који је месно надлежан, према пребивалишту лица које тражи смештај.</a:t>
            </a:r>
            <a:br>
              <a:rPr lang="sr-Cyrl-RS" sz="2800" dirty="0" smtClean="0"/>
            </a:br>
            <a:r>
              <a:rPr lang="sr-Cyrl-RS" sz="2800" dirty="0" smtClean="0"/>
              <a:t/>
            </a:r>
            <a:br>
              <a:rPr lang="sr-Cyrl-RS" sz="2800" dirty="0" smtClean="0"/>
            </a:br>
            <a:r>
              <a:rPr lang="sr-Cyrl-RS" sz="2800" dirty="0" smtClean="0"/>
              <a:t>Ово право може да користи свако лице старије од 65 година, по процени Центра за социјални рад.</a:t>
            </a:r>
          </a:p>
        </p:txBody>
      </p:sp>
    </p:spTree>
    <p:extLst>
      <p:ext uri="{BB962C8B-B14F-4D97-AF65-F5344CB8AC3E}">
        <p14:creationId xmlns:p14="http://schemas.microsoft.com/office/powerpoint/2010/main" val="302532706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68313" y="548680"/>
            <a:ext cx="8229600" cy="706438"/>
          </a:xfrm>
        </p:spPr>
        <p:txBody>
          <a:bodyPr>
            <a:normAutofit fontScale="90000"/>
          </a:bodyPr>
          <a:lstStyle/>
          <a:p>
            <a:pPr eaLnBrk="1" hangingPunct="1">
              <a:defRPr/>
            </a:pPr>
            <a:r>
              <a:rPr lang="sr-Cyrl-RS" sz="4000" dirty="0" smtClean="0">
                <a:solidFill>
                  <a:schemeClr val="tx1"/>
                </a:solidFill>
              </a:rPr>
              <a:t>Геронтолошки центри</a:t>
            </a:r>
            <a:br>
              <a:rPr lang="sr-Cyrl-RS" sz="4000" dirty="0" smtClean="0">
                <a:solidFill>
                  <a:schemeClr val="tx1"/>
                </a:solidFill>
              </a:rPr>
            </a:br>
            <a:r>
              <a:rPr lang="sr-Cyrl-RS" sz="4000" dirty="0" smtClean="0">
                <a:solidFill>
                  <a:schemeClr val="tx1"/>
                </a:solidFill>
              </a:rPr>
              <a:t>-помоћ и нега у кући-</a:t>
            </a:r>
            <a:endParaRPr lang="en-US" sz="4000" dirty="0" smtClean="0">
              <a:solidFill>
                <a:schemeClr val="tx1"/>
              </a:solidFill>
            </a:endParaRPr>
          </a:p>
        </p:txBody>
      </p:sp>
      <p:sp>
        <p:nvSpPr>
          <p:cNvPr id="20483" name="Rectangle 3"/>
          <p:cNvSpPr>
            <a:spLocks noGrp="1" noChangeArrowheads="1"/>
          </p:cNvSpPr>
          <p:nvPr>
            <p:ph type="body" sz="half" idx="1"/>
          </p:nvPr>
        </p:nvSpPr>
        <p:spPr>
          <a:xfrm>
            <a:off x="468313" y="1341438"/>
            <a:ext cx="8229600" cy="2243137"/>
          </a:xfrm>
        </p:spPr>
        <p:txBody>
          <a:bodyPr>
            <a:noAutofit/>
          </a:bodyPr>
          <a:lstStyle/>
          <a:p>
            <a:pPr eaLnBrk="1" hangingPunct="1">
              <a:lnSpc>
                <a:spcPct val="80000"/>
              </a:lnSpc>
              <a:defRPr/>
            </a:pPr>
            <a:r>
              <a:rPr lang="sr-Cyrl-RS" sz="1800" b="1" dirty="0" smtClean="0"/>
              <a:t>Ово је служба у којој медицинске сестре и техничари, услуге здравствене неге болесних, инвалидних и старих лица, пружају у домаћинству оболелог.</a:t>
            </a:r>
          </a:p>
          <a:p>
            <a:pPr eaLnBrk="1" hangingPunct="1">
              <a:lnSpc>
                <a:spcPct val="80000"/>
              </a:lnSpc>
              <a:defRPr/>
            </a:pPr>
            <a:r>
              <a:rPr lang="sr-Cyrl-RS" sz="1800" dirty="0" smtClean="0"/>
              <a:t>помоћ при одржавању личне хигијене</a:t>
            </a:r>
          </a:p>
          <a:p>
            <a:pPr eaLnBrk="1" hangingPunct="1">
              <a:lnSpc>
                <a:spcPct val="80000"/>
              </a:lnSpc>
              <a:defRPr/>
            </a:pPr>
            <a:r>
              <a:rPr lang="sr-Cyrl-RS" sz="1800" dirty="0" smtClean="0"/>
              <a:t>замена личног и постељног рубља</a:t>
            </a:r>
          </a:p>
          <a:p>
            <a:pPr eaLnBrk="1" hangingPunct="1">
              <a:lnSpc>
                <a:spcPct val="80000"/>
              </a:lnSpc>
              <a:defRPr/>
            </a:pPr>
            <a:r>
              <a:rPr lang="sr-Cyrl-RS" sz="1800" dirty="0" smtClean="0"/>
              <a:t>медицинска нега и масажа ради превенције декубитуса</a:t>
            </a:r>
          </a:p>
          <a:p>
            <a:pPr eaLnBrk="1" hangingPunct="1">
              <a:lnSpc>
                <a:spcPct val="80000"/>
              </a:lnSpc>
              <a:defRPr/>
            </a:pPr>
            <a:r>
              <a:rPr lang="sr-Cyrl-RS" sz="1800" dirty="0" smtClean="0"/>
              <a:t>превијање рана</a:t>
            </a:r>
          </a:p>
          <a:p>
            <a:pPr eaLnBrk="1" hangingPunct="1">
              <a:lnSpc>
                <a:spcPct val="80000"/>
              </a:lnSpc>
              <a:defRPr/>
            </a:pPr>
            <a:r>
              <a:rPr lang="sr-Cyrl-RS" sz="1800" dirty="0" smtClean="0"/>
              <a:t>масажа и лагане вежбе, уколико то здравствено стање дозвољава</a:t>
            </a:r>
          </a:p>
          <a:p>
            <a:pPr eaLnBrk="1" hangingPunct="1">
              <a:lnSpc>
                <a:spcPct val="80000"/>
              </a:lnSpc>
              <a:defRPr/>
            </a:pPr>
            <a:r>
              <a:rPr lang="sr-Cyrl-RS" sz="1800" dirty="0" smtClean="0"/>
              <a:t>мерење крвног притиска, контрола нивоа шећера у крви</a:t>
            </a:r>
          </a:p>
          <a:p>
            <a:pPr eaLnBrk="1" hangingPunct="1">
              <a:lnSpc>
                <a:spcPct val="80000"/>
              </a:lnSpc>
              <a:defRPr/>
            </a:pPr>
            <a:r>
              <a:rPr lang="sr-Cyrl-RS" sz="1800" dirty="0" smtClean="0"/>
              <a:t>храњење и појење</a:t>
            </a:r>
          </a:p>
          <a:p>
            <a:pPr eaLnBrk="1" hangingPunct="1">
              <a:lnSpc>
                <a:spcPct val="80000"/>
              </a:lnSpc>
              <a:defRPr/>
            </a:pPr>
            <a:r>
              <a:rPr lang="sr-Cyrl-RS" sz="1800" dirty="0" smtClean="0"/>
              <a:t>послове одржавање хигијене простора у коме остарело лице живи, обављају кућне помоћнице, са циљем да се обезбеде потребни хигијенско технички услови за живот.</a:t>
            </a:r>
          </a:p>
          <a:p>
            <a:pPr eaLnBrk="1" hangingPunct="1">
              <a:lnSpc>
                <a:spcPct val="80000"/>
              </a:lnSpc>
              <a:defRPr/>
            </a:pPr>
            <a:r>
              <a:rPr lang="sr-Cyrl-RS" sz="1800" dirty="0" smtClean="0"/>
              <a:t>набавка намирница (продавница и пијаца)</a:t>
            </a:r>
          </a:p>
          <a:p>
            <a:pPr eaLnBrk="1" hangingPunct="1">
              <a:lnSpc>
                <a:spcPct val="80000"/>
              </a:lnSpc>
              <a:defRPr/>
            </a:pPr>
            <a:r>
              <a:rPr lang="sr-Cyrl-RS" sz="1800" dirty="0" smtClean="0"/>
              <a:t>набавка лекова</a:t>
            </a:r>
          </a:p>
          <a:p>
            <a:pPr eaLnBrk="1" hangingPunct="1">
              <a:lnSpc>
                <a:spcPct val="80000"/>
              </a:lnSpc>
              <a:defRPr/>
            </a:pPr>
            <a:r>
              <a:rPr lang="sr-Cyrl-RS" sz="1800" dirty="0" smtClean="0"/>
              <a:t>кување једноставнијих оброка</a:t>
            </a:r>
          </a:p>
          <a:p>
            <a:pPr eaLnBrk="1" hangingPunct="1">
              <a:lnSpc>
                <a:spcPct val="80000"/>
              </a:lnSpc>
              <a:defRPr/>
            </a:pPr>
            <a:r>
              <a:rPr lang="sr-Cyrl-RS" sz="1800" dirty="0" smtClean="0"/>
              <a:t>пеглање</a:t>
            </a:r>
          </a:p>
          <a:p>
            <a:pPr eaLnBrk="1" hangingPunct="1">
              <a:lnSpc>
                <a:spcPct val="80000"/>
              </a:lnSpc>
              <a:defRPr/>
            </a:pPr>
            <a:r>
              <a:rPr lang="sr-Cyrl-RS" sz="1800" dirty="0" smtClean="0"/>
              <a:t>плаћање рачуна</a:t>
            </a:r>
          </a:p>
          <a:p>
            <a:pPr eaLnBrk="1" hangingPunct="1">
              <a:lnSpc>
                <a:spcPct val="80000"/>
              </a:lnSpc>
              <a:defRPr/>
            </a:pPr>
            <a:r>
              <a:rPr lang="sr-Cyrl-RS" sz="1800" dirty="0" smtClean="0"/>
              <a:t>ложење и дневно спремање огрева</a:t>
            </a:r>
            <a:endParaRPr lang="en-US" sz="1800" dirty="0" smtClean="0"/>
          </a:p>
        </p:txBody>
      </p:sp>
      <p:pic>
        <p:nvPicPr>
          <p:cNvPr id="52228" name="Picture 5" descr="romantic-elderly-coupl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516216" y="4869160"/>
            <a:ext cx="2483768" cy="18208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3067125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85786" y="2000240"/>
            <a:ext cx="7715304" cy="430887"/>
          </a:xfrm>
          <a:prstGeom prst="rect">
            <a:avLst/>
          </a:prstGeom>
          <a:noFill/>
        </p:spPr>
        <p:txBody>
          <a:bodyPr wrap="square" rtlCol="0">
            <a:spAutoFit/>
          </a:bodyPr>
          <a:lstStyle/>
          <a:p>
            <a:pPr marL="457200" indent="-457200" algn="just">
              <a:buClr>
                <a:schemeClr val="accent3">
                  <a:lumMod val="60000"/>
                  <a:lumOff val="40000"/>
                </a:schemeClr>
              </a:buClr>
              <a:buFont typeface="Wingdings" pitchFamily="2" charset="2"/>
              <a:buChar char="Ø"/>
            </a:pPr>
            <a:endParaRPr lang="en-US" sz="2200">
              <a:latin typeface="Times New Roman" pitchFamily="18" charset="0"/>
              <a:cs typeface="Times New Roman" pitchFamily="18" charset="0"/>
            </a:endParaRPr>
          </a:p>
        </p:txBody>
      </p:sp>
      <p:sp>
        <p:nvSpPr>
          <p:cNvPr id="7" name="TextBox 6"/>
          <p:cNvSpPr txBox="1"/>
          <p:nvPr/>
        </p:nvSpPr>
        <p:spPr>
          <a:xfrm>
            <a:off x="785786" y="1679317"/>
            <a:ext cx="7500990" cy="3816429"/>
          </a:xfrm>
          <a:prstGeom prst="rect">
            <a:avLst/>
          </a:prstGeom>
          <a:noFill/>
        </p:spPr>
        <p:txBody>
          <a:bodyPr wrap="square" rtlCol="0">
            <a:spAutoFit/>
          </a:bodyPr>
          <a:lstStyle/>
          <a:p>
            <a:pPr algn="just">
              <a:buClr>
                <a:schemeClr val="accent3">
                  <a:lumMod val="60000"/>
                  <a:lumOff val="40000"/>
                </a:schemeClr>
              </a:buClr>
              <a:buFont typeface="Wingdings" pitchFamily="2" charset="2"/>
              <a:buChar char="Ø"/>
            </a:pPr>
            <a:r>
              <a:rPr lang="sr-Latn-RS" sz="2200" dirty="0" smtClean="0">
                <a:latin typeface="Times New Roman" pitchFamily="18" charset="0"/>
                <a:cs typeface="Times New Roman" pitchFamily="18" charset="0"/>
              </a:rPr>
              <a:t> </a:t>
            </a:r>
            <a:r>
              <a:rPr lang="sr-Cyrl-RS" sz="2200" dirty="0">
                <a:latin typeface="Times New Roman" pitchFamily="18" charset="0"/>
                <a:cs typeface="Times New Roman" pitchFamily="18" charset="0"/>
              </a:rPr>
              <a:t>Лица ромске националности која због традиционалног начина живота немају стално место пребивалишта у Републици</a:t>
            </a:r>
          </a:p>
          <a:p>
            <a:pPr algn="just">
              <a:buClr>
                <a:schemeClr val="accent3">
                  <a:lumMod val="60000"/>
                  <a:lumOff val="40000"/>
                </a:schemeClr>
              </a:buClr>
              <a:buFont typeface="Wingdings" pitchFamily="2" charset="2"/>
              <a:buChar char="Ø"/>
            </a:pPr>
            <a:endParaRPr lang="sr-Cyrl-RS" sz="22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Ø"/>
            </a:pPr>
            <a:r>
              <a:rPr lang="sr-Cyrl-RS" sz="2200" dirty="0">
                <a:latin typeface="Times New Roman" pitchFamily="18" charset="0"/>
                <a:cs typeface="Times New Roman" pitchFamily="18" charset="0"/>
              </a:rPr>
              <a:t>Жртве насиља у породици</a:t>
            </a:r>
          </a:p>
          <a:p>
            <a:pPr algn="just">
              <a:buClr>
                <a:schemeClr val="accent3">
                  <a:lumMod val="60000"/>
                  <a:lumOff val="40000"/>
                </a:schemeClr>
              </a:buClr>
              <a:buFont typeface="Wingdings" pitchFamily="2" charset="2"/>
              <a:buChar char="Ø"/>
            </a:pPr>
            <a:endParaRPr lang="sr-Cyrl-RS" sz="22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Ø"/>
            </a:pPr>
            <a:r>
              <a:rPr lang="sr-Cyrl-RS" sz="2200" dirty="0">
                <a:latin typeface="Times New Roman" pitchFamily="18" charset="0"/>
                <a:cs typeface="Times New Roman" pitchFamily="18" charset="0"/>
              </a:rPr>
              <a:t>Жртве трговине људима</a:t>
            </a:r>
          </a:p>
          <a:p>
            <a:pPr algn="just">
              <a:buClr>
                <a:schemeClr val="accent3">
                  <a:lumMod val="60000"/>
                  <a:lumOff val="40000"/>
                </a:schemeClr>
              </a:buClr>
              <a:buFont typeface="Wingdings" pitchFamily="2" charset="2"/>
              <a:buChar char="Ø"/>
            </a:pPr>
            <a:endParaRPr lang="sr-Cyrl-RS" sz="22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Ø"/>
            </a:pPr>
            <a:r>
              <a:rPr lang="sr-Cyrl-RS" sz="2200" dirty="0">
                <a:latin typeface="Times New Roman" pitchFamily="18" charset="0"/>
                <a:cs typeface="Times New Roman" pitchFamily="18" charset="0"/>
              </a:rPr>
              <a:t>Кориснике сталних новчаних помоћи по прописима о социјалној заштити као и помоћи за смештај у установе социјалне заштите или друге породице</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2301495606"/>
      </p:ext>
    </p:extLst>
  </p:cSld>
  <p:clrMapOvr>
    <a:masterClrMapping/>
  </p:clrMapOvr>
  <mc:AlternateContent xmlns:mc="http://schemas.openxmlformats.org/markup-compatibility/2006" xmlns:p14="http://schemas.microsoft.com/office/powerpoint/2010/main">
    <mc:Choice Requires="p14">
      <p:transition spd="slow" p14:dur="2000" advTm="15336"/>
    </mc:Choice>
    <mc:Fallback xmlns="">
      <p:transition spd="slow" advTm="15336"/>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50825" y="404813"/>
            <a:ext cx="6913563" cy="1143000"/>
          </a:xfrm>
        </p:spPr>
        <p:txBody>
          <a:bodyPr>
            <a:normAutofit fontScale="90000"/>
          </a:bodyPr>
          <a:lstStyle/>
          <a:p>
            <a:pPr algn="l" eaLnBrk="1" hangingPunct="1">
              <a:defRPr/>
            </a:pPr>
            <a:r>
              <a:rPr lang="sr-Cyrl-RS" sz="4000" dirty="0" smtClean="0">
                <a:solidFill>
                  <a:schemeClr val="tx1"/>
                </a:solidFill>
              </a:rPr>
              <a:t>Геронтолошки центри</a:t>
            </a:r>
            <a:r>
              <a:rPr lang="hr-HR" sz="4000" dirty="0" smtClean="0">
                <a:solidFill>
                  <a:schemeClr val="tx1"/>
                </a:solidFill>
              </a:rPr>
              <a:t/>
            </a:r>
            <a:br>
              <a:rPr lang="hr-HR" sz="4000" dirty="0" smtClean="0">
                <a:solidFill>
                  <a:schemeClr val="tx1"/>
                </a:solidFill>
              </a:rPr>
            </a:br>
            <a:r>
              <a:rPr lang="hr-HR" sz="4000" dirty="0" smtClean="0">
                <a:solidFill>
                  <a:schemeClr val="tx1"/>
                </a:solidFill>
              </a:rPr>
              <a:t>- </a:t>
            </a:r>
            <a:r>
              <a:rPr lang="sr-Cyrl-RS" sz="4000" dirty="0" smtClean="0">
                <a:solidFill>
                  <a:schemeClr val="tx1"/>
                </a:solidFill>
              </a:rPr>
              <a:t>дневни центри</a:t>
            </a:r>
            <a:endParaRPr lang="en-US" sz="4000" dirty="0" smtClean="0">
              <a:solidFill>
                <a:schemeClr val="tx1"/>
              </a:solidFill>
            </a:endParaRPr>
          </a:p>
        </p:txBody>
      </p:sp>
      <p:sp>
        <p:nvSpPr>
          <p:cNvPr id="18435" name="Rectangle 3"/>
          <p:cNvSpPr>
            <a:spLocks noGrp="1" noChangeArrowheads="1"/>
          </p:cNvSpPr>
          <p:nvPr>
            <p:ph type="body" sz="half" idx="2"/>
          </p:nvPr>
        </p:nvSpPr>
        <p:spPr>
          <a:xfrm>
            <a:off x="323850" y="1557338"/>
            <a:ext cx="8229600" cy="4392612"/>
          </a:xfrm>
        </p:spPr>
        <p:txBody>
          <a:bodyPr/>
          <a:lstStyle/>
          <a:p>
            <a:pPr eaLnBrk="1" hangingPunct="1">
              <a:defRPr/>
            </a:pPr>
            <a:endParaRPr lang="en-US" sz="2800" dirty="0" smtClean="0"/>
          </a:p>
          <a:p>
            <a:pPr eaLnBrk="1" hangingPunct="1">
              <a:defRPr/>
            </a:pPr>
            <a:r>
              <a:rPr lang="sr-Cyrl-RS" sz="2800" dirty="0" smtClean="0"/>
              <a:t>идеја је задржавање старијих особа у њиховим домовима уз побољшање квалитета живота</a:t>
            </a:r>
          </a:p>
          <a:p>
            <a:pPr eaLnBrk="1" hangingPunct="1">
              <a:defRPr/>
            </a:pPr>
            <a:r>
              <a:rPr lang="sr-Cyrl-RS" sz="2800" dirty="0" smtClean="0"/>
              <a:t>дневни центар -боравак, медицинска помоћ, нега, позајмљивање ортопедских помагала, телесна и радна активност</a:t>
            </a:r>
            <a:endParaRPr lang="hr-HR" sz="2800" dirty="0" smtClean="0"/>
          </a:p>
        </p:txBody>
      </p:sp>
      <p:pic>
        <p:nvPicPr>
          <p:cNvPr id="51204" name="Picture 5" descr="Elderly pa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6948488" y="0"/>
            <a:ext cx="2195512" cy="177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11760" y="4426444"/>
            <a:ext cx="5050904" cy="2151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306519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80728"/>
            <a:ext cx="8229600" cy="5115272"/>
          </a:xfrm>
        </p:spPr>
        <p:txBody>
          <a:bodyPr>
            <a:normAutofit/>
          </a:bodyPr>
          <a:lstStyle/>
          <a:p>
            <a:pPr marL="0" indent="0" algn="just">
              <a:lnSpc>
                <a:spcPct val="115000"/>
              </a:lnSpc>
              <a:spcAft>
                <a:spcPts val="0"/>
              </a:spcAft>
              <a:buNone/>
            </a:pPr>
            <a:r>
              <a:rPr lang="sr-Cyrl-CS" dirty="0">
                <a:latin typeface="Times New Roman"/>
                <a:ea typeface="Calibri"/>
                <a:cs typeface="Times New Roman"/>
              </a:rPr>
              <a:t>Примарни циљеви Дневног центра </a:t>
            </a:r>
            <a:r>
              <a:rPr lang="sr-Cyrl-CS" dirty="0" smtClean="0">
                <a:latin typeface="Times New Roman"/>
                <a:ea typeface="Calibri"/>
                <a:cs typeface="Times New Roman"/>
              </a:rPr>
              <a:t>:</a:t>
            </a:r>
            <a:endParaRPr lang="sr-Cyrl-CS" dirty="0">
              <a:latin typeface="Times New Roman"/>
              <a:ea typeface="Calibri"/>
              <a:cs typeface="Times New Roman"/>
            </a:endParaRPr>
          </a:p>
          <a:p>
            <a:pPr algn="just">
              <a:lnSpc>
                <a:spcPct val="115000"/>
              </a:lnSpc>
              <a:spcAft>
                <a:spcPts val="0"/>
              </a:spcAft>
              <a:buFont typeface="Wingdings" pitchFamily="2" charset="2"/>
              <a:buChar char="§"/>
            </a:pPr>
            <a:r>
              <a:rPr lang="sr-Cyrl-CS" sz="2800" dirty="0" smtClean="0">
                <a:effectLst/>
                <a:latin typeface="Times New Roman"/>
                <a:ea typeface="Calibri"/>
                <a:cs typeface="Times New Roman"/>
              </a:rPr>
              <a:t>Повратити </a:t>
            </a:r>
            <a:r>
              <a:rPr lang="sr-Cyrl-CS" sz="2800" dirty="0">
                <a:effectLst/>
                <a:latin typeface="Times New Roman"/>
                <a:ea typeface="Calibri"/>
                <a:cs typeface="Times New Roman"/>
              </a:rPr>
              <a:t>или </a:t>
            </a:r>
            <a:r>
              <a:rPr lang="sr-Cyrl-CS" sz="2800" dirty="0" smtClean="0">
                <a:effectLst/>
                <a:latin typeface="Times New Roman"/>
                <a:ea typeface="Calibri"/>
                <a:cs typeface="Times New Roman"/>
              </a:rPr>
              <a:t>одржати </a:t>
            </a:r>
            <a:r>
              <a:rPr lang="sr-Cyrl-CS" sz="2800" dirty="0">
                <a:effectLst/>
                <a:latin typeface="Times New Roman"/>
                <a:ea typeface="Calibri"/>
                <a:cs typeface="Times New Roman"/>
              </a:rPr>
              <a:t>капацитет старије особе да се стара о себи</a:t>
            </a:r>
          </a:p>
          <a:p>
            <a:pPr algn="just">
              <a:lnSpc>
                <a:spcPct val="115000"/>
              </a:lnSpc>
              <a:spcAft>
                <a:spcPts val="0"/>
              </a:spcAft>
              <a:buFont typeface="Wingdings" pitchFamily="2" charset="2"/>
              <a:buChar char="§"/>
            </a:pPr>
            <a:r>
              <a:rPr lang="sr-Cyrl-CS" sz="2800" dirty="0" smtClean="0">
                <a:effectLst/>
                <a:latin typeface="Times New Roman"/>
                <a:ea typeface="Calibri"/>
                <a:cs typeface="Times New Roman"/>
              </a:rPr>
              <a:t>Одложити </a:t>
            </a:r>
            <a:r>
              <a:rPr lang="sr-Cyrl-CS" sz="2800" dirty="0">
                <a:effectLst/>
                <a:latin typeface="Times New Roman"/>
                <a:ea typeface="Calibri"/>
                <a:cs typeface="Times New Roman"/>
              </a:rPr>
              <a:t>или предупредити неопходност да се старија особа смести у </a:t>
            </a:r>
            <a:r>
              <a:rPr lang="sr-Cyrl-CS" sz="2800" dirty="0" smtClean="0">
                <a:effectLst/>
                <a:latin typeface="Times New Roman"/>
                <a:ea typeface="Calibri"/>
                <a:cs typeface="Times New Roman"/>
              </a:rPr>
              <a:t>институцију</a:t>
            </a:r>
          </a:p>
          <a:p>
            <a:pPr algn="just">
              <a:lnSpc>
                <a:spcPct val="115000"/>
              </a:lnSpc>
              <a:spcAft>
                <a:spcPts val="0"/>
              </a:spcAft>
              <a:buFont typeface="Wingdings" pitchFamily="2" charset="2"/>
              <a:buChar char="§"/>
            </a:pPr>
            <a:r>
              <a:rPr lang="sr-Cyrl-CS" sz="2800" dirty="0" smtClean="0">
                <a:effectLst/>
                <a:latin typeface="Times New Roman"/>
                <a:ea typeface="Calibri"/>
                <a:cs typeface="Times New Roman"/>
              </a:rPr>
              <a:t>Промовисати </a:t>
            </a:r>
            <a:r>
              <a:rPr lang="sr-Cyrl-CS" sz="2800" dirty="0">
                <a:effectLst/>
                <a:latin typeface="Times New Roman"/>
                <a:ea typeface="Calibri"/>
                <a:cs typeface="Times New Roman"/>
              </a:rPr>
              <a:t>партнерство са </a:t>
            </a:r>
            <a:r>
              <a:rPr lang="sr-Cyrl-CS" sz="2800" dirty="0" smtClean="0">
                <a:effectLst/>
                <a:latin typeface="Times New Roman"/>
                <a:ea typeface="Calibri"/>
                <a:cs typeface="Times New Roman"/>
              </a:rPr>
              <a:t>учесником</a:t>
            </a:r>
            <a:r>
              <a:rPr lang="sr-Cyrl-CS" sz="2800" dirty="0">
                <a:effectLst/>
                <a:latin typeface="Times New Roman"/>
                <a:ea typeface="Calibri"/>
                <a:cs typeface="Times New Roman"/>
              </a:rPr>
              <a:t>, породицом, лекаром, медицинском сестром, </a:t>
            </a:r>
            <a:r>
              <a:rPr lang="sr-Cyrl-CS" sz="2800" dirty="0" smtClean="0">
                <a:effectLst/>
                <a:latin typeface="Times New Roman"/>
                <a:ea typeface="Calibri"/>
                <a:cs typeface="Times New Roman"/>
              </a:rPr>
              <a:t>социјалним</a:t>
            </a:r>
            <a:endParaRPr lang="sr-Cyrl-CS" sz="2800" dirty="0">
              <a:effectLst/>
              <a:latin typeface="Times New Roman"/>
              <a:ea typeface="Calibri"/>
              <a:cs typeface="Times New Roman"/>
            </a:endParaRPr>
          </a:p>
        </p:txBody>
      </p:sp>
    </p:spTree>
    <p:extLst>
      <p:ext uri="{BB962C8B-B14F-4D97-AF65-F5344CB8AC3E}">
        <p14:creationId xmlns:p14="http://schemas.microsoft.com/office/powerpoint/2010/main" val="108049749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r-Cyrl-RS"/>
          </a:p>
        </p:txBody>
      </p:sp>
      <p:sp>
        <p:nvSpPr>
          <p:cNvPr id="3" name="Content Placeholder 2"/>
          <p:cNvSpPr>
            <a:spLocks noGrp="1"/>
          </p:cNvSpPr>
          <p:nvPr>
            <p:ph idx="1"/>
          </p:nvPr>
        </p:nvSpPr>
        <p:spPr/>
        <p:txBody>
          <a:bodyPr>
            <a:normAutofit fontScale="92500"/>
          </a:bodyPr>
          <a:lstStyle/>
          <a:p>
            <a:r>
              <a:rPr lang="sr-Cyrl-RS" b="1" dirty="0" smtClean="0">
                <a:solidFill>
                  <a:srgbClr val="C00000"/>
                </a:solidFill>
                <a:effectLst/>
              </a:rPr>
              <a:t>Подршка </a:t>
            </a:r>
            <a:r>
              <a:rPr lang="sr-Cyrl-RS" b="1" dirty="0">
                <a:solidFill>
                  <a:srgbClr val="C00000"/>
                </a:solidFill>
                <a:effectLst/>
              </a:rPr>
              <a:t>и услуге везане за квалитет </a:t>
            </a:r>
            <a:r>
              <a:rPr lang="sr-Cyrl-RS" b="1" dirty="0" smtClean="0">
                <a:solidFill>
                  <a:srgbClr val="C00000"/>
                </a:solidFill>
                <a:effectLst/>
              </a:rPr>
              <a:t>живота:</a:t>
            </a:r>
          </a:p>
          <a:p>
            <a:endParaRPr lang="sr-Cyrl-RS" b="1" dirty="0">
              <a:solidFill>
                <a:srgbClr val="C00000"/>
              </a:solidFill>
              <a:effectLst/>
            </a:endParaRPr>
          </a:p>
          <a:p>
            <a:r>
              <a:rPr lang="sr-Cyrl-RS" dirty="0">
                <a:effectLst/>
              </a:rPr>
              <a:t>Правна </a:t>
            </a:r>
            <a:r>
              <a:rPr lang="sr-Cyrl-RS" dirty="0" smtClean="0">
                <a:effectLst/>
              </a:rPr>
              <a:t>помоћ </a:t>
            </a:r>
            <a:r>
              <a:rPr lang="sr-Cyrl-RS" dirty="0">
                <a:effectLst/>
              </a:rPr>
              <a:t>за старије особе и особе са инвалидитетом</a:t>
            </a:r>
          </a:p>
          <a:p>
            <a:r>
              <a:rPr lang="sr-Cyrl-RS" dirty="0">
                <a:effectLst/>
              </a:rPr>
              <a:t>Информисање (на пример о правима старијих особа или особа са инвалидитетом, о осигурању итд.)</a:t>
            </a:r>
          </a:p>
          <a:p>
            <a:r>
              <a:rPr lang="sr-Cyrl-RS" dirty="0">
                <a:effectLst/>
              </a:rPr>
              <a:t>Окупационе активности </a:t>
            </a:r>
            <a:r>
              <a:rPr lang="sr-Cyrl-RS" dirty="0" smtClean="0">
                <a:effectLst/>
              </a:rPr>
              <a:t>(шивење</a:t>
            </a:r>
            <a:r>
              <a:rPr lang="sr-Cyrl-RS" dirty="0">
                <a:effectLst/>
              </a:rPr>
              <a:t>, плетење, играње </a:t>
            </a:r>
            <a:r>
              <a:rPr lang="sr-Cyrl-RS" dirty="0" smtClean="0">
                <a:effectLst/>
              </a:rPr>
              <a:t>шаха</a:t>
            </a:r>
            <a:r>
              <a:rPr lang="sr-Cyrl-RS" dirty="0">
                <a:effectLst/>
              </a:rPr>
              <a:t>, кување, плесање итд.)</a:t>
            </a:r>
          </a:p>
          <a:p>
            <a:r>
              <a:rPr lang="sr-Cyrl-RS" dirty="0">
                <a:effectLst/>
              </a:rPr>
              <a:t>Организовање тематских и </a:t>
            </a:r>
            <a:r>
              <a:rPr lang="sr-Cyrl-RS" dirty="0" smtClean="0">
                <a:effectLst/>
              </a:rPr>
              <a:t>друштвених догађаја </a:t>
            </a:r>
            <a:r>
              <a:rPr lang="sr-Cyrl-RS" dirty="0">
                <a:effectLst/>
              </a:rPr>
              <a:t>итд.</a:t>
            </a:r>
          </a:p>
          <a:p>
            <a:endParaRPr lang="sr-Cyrl-RS" dirty="0">
              <a:effectLst/>
            </a:endParaRPr>
          </a:p>
          <a:p>
            <a:endParaRPr lang="sr-Cyrl-RS" dirty="0">
              <a:effectLst/>
            </a:endParaRPr>
          </a:p>
        </p:txBody>
      </p:sp>
    </p:spTree>
    <p:extLst>
      <p:ext uri="{BB962C8B-B14F-4D97-AF65-F5344CB8AC3E}">
        <p14:creationId xmlns:p14="http://schemas.microsoft.com/office/powerpoint/2010/main" val="148003078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403304"/>
          </a:xfrm>
        </p:spPr>
        <p:txBody>
          <a:bodyPr>
            <a:normAutofit lnSpcReduction="10000"/>
          </a:bodyPr>
          <a:lstStyle/>
          <a:p>
            <a:r>
              <a:rPr lang="sr-Cyrl-RS" sz="3800" b="1" dirty="0">
                <a:solidFill>
                  <a:srgbClr val="C00000"/>
                </a:solidFill>
              </a:rPr>
              <a:t>Брига</a:t>
            </a:r>
            <a:r>
              <a:rPr lang="sr-Cyrl-RS" sz="3800" b="1" dirty="0" smtClean="0">
                <a:solidFill>
                  <a:srgbClr val="C00000"/>
                </a:solidFill>
              </a:rPr>
              <a:t>:</a:t>
            </a:r>
          </a:p>
          <a:p>
            <a:endParaRPr lang="sr-Cyrl-RS" b="1" dirty="0">
              <a:solidFill>
                <a:srgbClr val="C00000"/>
              </a:solidFill>
            </a:endParaRPr>
          </a:p>
          <a:p>
            <a:r>
              <a:rPr lang="sr-Cyrl-RS" dirty="0" smtClean="0"/>
              <a:t>Пружање струшних </a:t>
            </a:r>
            <a:r>
              <a:rPr lang="sr-Cyrl-RS" dirty="0"/>
              <a:t>услуга (на пример прва помо}, едукација о здравим стиловима </a:t>
            </a:r>
            <a:r>
              <a:rPr lang="sr-Cyrl-RS" dirty="0" smtClean="0"/>
              <a:t>живота и активном </a:t>
            </a:r>
            <a:r>
              <a:rPr lang="sr-Cyrl-RS" dirty="0"/>
              <a:t>старењу, као и брига у дому корисника за старије особе везане за кревет и особе </a:t>
            </a:r>
            <a:r>
              <a:rPr lang="sr-Cyrl-RS" dirty="0" smtClean="0"/>
              <a:t>саинвалидитетом</a:t>
            </a:r>
            <a:r>
              <a:rPr lang="sr-Cyrl-RS" dirty="0"/>
              <a:t>)</a:t>
            </a:r>
          </a:p>
          <a:p>
            <a:r>
              <a:rPr lang="sr-Cyrl-RS" dirty="0"/>
              <a:t>Физикална и окупациона терапија, </a:t>
            </a:r>
            <a:r>
              <a:rPr lang="sr-Cyrl-RS" dirty="0" smtClean="0"/>
              <a:t>укључујући помоћ </a:t>
            </a:r>
            <a:r>
              <a:rPr lang="sr-Cyrl-RS" dirty="0"/>
              <a:t>са програмима рехабилитације</a:t>
            </a:r>
          </a:p>
          <a:p>
            <a:r>
              <a:rPr lang="sr-Cyrl-RS" dirty="0"/>
              <a:t>Организовање индивидуалних консултација у вези са на пример </a:t>
            </a:r>
            <a:r>
              <a:rPr lang="sr-Cyrl-RS" dirty="0" smtClean="0"/>
              <a:t>осећајем самоће </a:t>
            </a:r>
            <a:r>
              <a:rPr lang="sr-Cyrl-RS" dirty="0"/>
              <a:t>или губитком партнера</a:t>
            </a:r>
          </a:p>
          <a:p>
            <a:r>
              <a:rPr lang="sr-Cyrl-RS" dirty="0" smtClean="0"/>
              <a:t>Упућивање </a:t>
            </a:r>
            <a:r>
              <a:rPr lang="sr-Cyrl-RS" dirty="0"/>
              <a:t>на </a:t>
            </a:r>
            <a:r>
              <a:rPr lang="sr-Cyrl-RS" dirty="0" smtClean="0"/>
              <a:t>општинске службе </a:t>
            </a:r>
            <a:r>
              <a:rPr lang="sr-Cyrl-RS" dirty="0"/>
              <a:t>здравственог или социјалног старања</a:t>
            </a:r>
          </a:p>
          <a:p>
            <a:endParaRPr lang="sr-Cyrl-RS" dirty="0"/>
          </a:p>
          <a:p>
            <a:endParaRPr lang="sr-Cyrl-RS" dirty="0"/>
          </a:p>
        </p:txBody>
      </p:sp>
    </p:spTree>
    <p:extLst>
      <p:ext uri="{BB962C8B-B14F-4D97-AF65-F5344CB8AC3E}">
        <p14:creationId xmlns:p14="http://schemas.microsoft.com/office/powerpoint/2010/main" val="344282074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r-Cyrl-RS"/>
          </a:p>
        </p:txBody>
      </p:sp>
      <p:sp>
        <p:nvSpPr>
          <p:cNvPr id="3" name="Content Placeholder 2"/>
          <p:cNvSpPr>
            <a:spLocks noGrp="1"/>
          </p:cNvSpPr>
          <p:nvPr>
            <p:ph idx="1"/>
          </p:nvPr>
        </p:nvSpPr>
        <p:spPr/>
        <p:txBody>
          <a:bodyPr>
            <a:normAutofit fontScale="92500" lnSpcReduction="20000"/>
          </a:bodyPr>
          <a:lstStyle/>
          <a:p>
            <a:r>
              <a:rPr lang="sr-Cyrl-RS" b="1" dirty="0" smtClean="0">
                <a:solidFill>
                  <a:srgbClr val="C00000"/>
                </a:solidFill>
              </a:rPr>
              <a:t>Опште</a:t>
            </a:r>
            <a:r>
              <a:rPr lang="sr-Cyrl-RS" b="1" dirty="0">
                <a:solidFill>
                  <a:srgbClr val="C00000"/>
                </a:solidFill>
              </a:rPr>
              <a:t>:</a:t>
            </a:r>
          </a:p>
          <a:p>
            <a:r>
              <a:rPr lang="en-US" dirty="0"/>
              <a:t>K</a:t>
            </a:r>
            <a:r>
              <a:rPr lang="sr-Cyrl-RS" dirty="0"/>
              <a:t>урсеви и радионице о </a:t>
            </a:r>
            <a:r>
              <a:rPr lang="sr-Cyrl-RS" dirty="0" smtClean="0"/>
              <a:t>учествовању </a:t>
            </a:r>
            <a:r>
              <a:rPr lang="sr-Cyrl-RS" dirty="0"/>
              <a:t>у </a:t>
            </a:r>
            <a:r>
              <a:rPr lang="sr-Cyrl-RS" dirty="0" smtClean="0"/>
              <a:t>животу </a:t>
            </a:r>
            <a:r>
              <a:rPr lang="sr-Cyrl-RS" dirty="0"/>
              <a:t>заједнице</a:t>
            </a:r>
          </a:p>
          <a:p>
            <a:r>
              <a:rPr lang="sr-Cyrl-RS" dirty="0"/>
              <a:t>Предавања или презентације о </a:t>
            </a:r>
            <a:r>
              <a:rPr lang="sr-Cyrl-RS" dirty="0" smtClean="0"/>
              <a:t>појединачним </a:t>
            </a:r>
            <a:r>
              <a:rPr lang="sr-Cyrl-RS" dirty="0"/>
              <a:t>болестима, здравој исхрани, </a:t>
            </a:r>
            <a:r>
              <a:rPr lang="sr-Cyrl-RS" dirty="0" smtClean="0"/>
              <a:t>непушашком окружењу и здравим </a:t>
            </a:r>
            <a:r>
              <a:rPr lang="sr-Cyrl-RS" dirty="0"/>
              <a:t>стиловима </a:t>
            </a:r>
            <a:r>
              <a:rPr lang="sr-Cyrl-RS" dirty="0" smtClean="0"/>
              <a:t>живота</a:t>
            </a:r>
            <a:endParaRPr lang="sr-Cyrl-RS" dirty="0"/>
          </a:p>
          <a:p>
            <a:r>
              <a:rPr lang="sr-Cyrl-RS" dirty="0"/>
              <a:t>Обука за </a:t>
            </a:r>
            <a:r>
              <a:rPr lang="sr-Cyrl-RS" dirty="0" smtClean="0"/>
              <a:t>пруажње </a:t>
            </a:r>
            <a:r>
              <a:rPr lang="sr-Cyrl-RS" dirty="0"/>
              <a:t>бриге у дому старије особе, за </a:t>
            </a:r>
            <a:r>
              <a:rPr lang="sr-Cyrl-RS" dirty="0" smtClean="0"/>
              <a:t>рођаке </a:t>
            </a:r>
            <a:r>
              <a:rPr lang="sr-Cyrl-RS" dirty="0"/>
              <a:t>старијих особа које су </a:t>
            </a:r>
            <a:r>
              <a:rPr lang="sr-Cyrl-RS" dirty="0" smtClean="0"/>
              <a:t>везане за </a:t>
            </a:r>
            <a:r>
              <a:rPr lang="sr-Cyrl-RS" dirty="0"/>
              <a:t>дом или особа са инвалидитетом</a:t>
            </a:r>
          </a:p>
          <a:p>
            <a:r>
              <a:rPr lang="sr-Cyrl-RS" dirty="0"/>
              <a:t>радником и са заједницом у раду на одр`авању ли~не независности</a:t>
            </a:r>
          </a:p>
          <a:p>
            <a:r>
              <a:rPr lang="sr-Cyrl-RS" dirty="0" smtClean="0"/>
              <a:t>Пружање подршке </a:t>
            </a:r>
            <a:r>
              <a:rPr lang="sr-Cyrl-RS" dirty="0"/>
              <a:t>и </a:t>
            </a:r>
            <a:r>
              <a:rPr lang="sr-Cyrl-RS" dirty="0" smtClean="0"/>
              <a:t>помоћи </a:t>
            </a:r>
            <a:r>
              <a:rPr lang="sr-Cyrl-RS" dirty="0"/>
              <a:t>старијој особи кретања </a:t>
            </a:r>
            <a:r>
              <a:rPr lang="sr-Cyrl-RS" dirty="0" smtClean="0"/>
              <a:t>ограниченог </a:t>
            </a:r>
            <a:r>
              <a:rPr lang="sr-Cyrl-RS" dirty="0"/>
              <a:t>на сопствени дом</a:t>
            </a:r>
          </a:p>
        </p:txBody>
      </p:sp>
    </p:spTree>
    <p:extLst>
      <p:ext uri="{BB962C8B-B14F-4D97-AF65-F5344CB8AC3E}">
        <p14:creationId xmlns:p14="http://schemas.microsoft.com/office/powerpoint/2010/main" val="242922579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6696744"/>
          </a:xfrm>
        </p:spPr>
        <p:txBody>
          <a:bodyPr>
            <a:normAutofit fontScale="32500" lnSpcReduction="20000"/>
          </a:bodyPr>
          <a:lstStyle/>
          <a:p>
            <a:pPr algn="just">
              <a:lnSpc>
                <a:spcPct val="115000"/>
              </a:lnSpc>
              <a:spcAft>
                <a:spcPts val="0"/>
              </a:spcAft>
            </a:pPr>
            <a:r>
              <a:rPr lang="sr-Cyrl-CS" sz="5500" b="1" dirty="0" smtClean="0">
                <a:solidFill>
                  <a:srgbClr val="ED1B24"/>
                </a:solidFill>
                <a:latin typeface="Times New Roman"/>
                <a:ea typeface="Calibri"/>
                <a:cs typeface="Times New Roman"/>
              </a:rPr>
              <a:t>Следеће </a:t>
            </a:r>
            <a:r>
              <a:rPr lang="sr-Cyrl-CS" sz="5500" b="1" dirty="0">
                <a:solidFill>
                  <a:srgbClr val="ED1B24"/>
                </a:solidFill>
                <a:latin typeface="Times New Roman"/>
                <a:ea typeface="Calibri"/>
                <a:cs typeface="Times New Roman"/>
              </a:rPr>
              <a:t>циљне групе могу се идентификовати као </a:t>
            </a:r>
            <a:r>
              <a:rPr lang="sr-Cyrl-CS" sz="5500" b="1" dirty="0" smtClean="0">
                <a:solidFill>
                  <a:srgbClr val="ED1B24"/>
                </a:solidFill>
                <a:latin typeface="Times New Roman"/>
                <a:ea typeface="Calibri"/>
                <a:cs typeface="Times New Roman"/>
              </a:rPr>
              <a:t>одговарајуће </a:t>
            </a:r>
            <a:r>
              <a:rPr lang="sr-Cyrl-CS" sz="5500" b="1" dirty="0">
                <a:solidFill>
                  <a:srgbClr val="ED1B24"/>
                </a:solidFill>
                <a:latin typeface="Times New Roman"/>
                <a:ea typeface="Calibri"/>
                <a:cs typeface="Times New Roman"/>
              </a:rPr>
              <a:t>за добијање услуга бриге у дневном центру:</a:t>
            </a:r>
          </a:p>
          <a:p>
            <a:pPr algn="just">
              <a:lnSpc>
                <a:spcPct val="115000"/>
              </a:lnSpc>
              <a:spcAft>
                <a:spcPts val="0"/>
              </a:spcAft>
            </a:pPr>
            <a:r>
              <a:rPr lang="sr-Cyrl-CS" sz="5500" b="1" dirty="0" smtClean="0">
                <a:effectLst/>
                <a:latin typeface="Times New Roman"/>
                <a:ea typeface="Calibri"/>
                <a:cs typeface="Times New Roman"/>
              </a:rPr>
              <a:t>Старије </a:t>
            </a:r>
            <a:r>
              <a:rPr lang="sr-Cyrl-CS" sz="5500" b="1" dirty="0">
                <a:effectLst/>
                <a:latin typeface="Times New Roman"/>
                <a:ea typeface="Calibri"/>
                <a:cs typeface="Times New Roman"/>
              </a:rPr>
              <a:t>особе које имају социјални проблем</a:t>
            </a:r>
          </a:p>
          <a:p>
            <a:pPr algn="just">
              <a:lnSpc>
                <a:spcPct val="115000"/>
              </a:lnSpc>
              <a:spcAft>
                <a:spcPts val="0"/>
              </a:spcAft>
            </a:pPr>
            <a:r>
              <a:rPr lang="sr-Cyrl-CS" sz="5500" dirty="0" smtClean="0">
                <a:effectLst/>
                <a:latin typeface="Times New Roman"/>
                <a:ea typeface="Calibri"/>
                <a:cs typeface="Times New Roman"/>
              </a:rPr>
              <a:t>Приходи </a:t>
            </a:r>
            <a:r>
              <a:rPr lang="sr-Cyrl-CS" sz="5500" dirty="0">
                <a:effectLst/>
                <a:latin typeface="Times New Roman"/>
                <a:ea typeface="Calibri"/>
                <a:cs typeface="Times New Roman"/>
              </a:rPr>
              <a:t>корисника морају бити </a:t>
            </a:r>
            <a:r>
              <a:rPr lang="sr-Cyrl-CS" sz="5500" dirty="0" smtClean="0">
                <a:effectLst/>
                <a:latin typeface="Times New Roman"/>
                <a:ea typeface="Calibri"/>
                <a:cs typeface="Times New Roman"/>
              </a:rPr>
              <a:t>нижи </a:t>
            </a:r>
            <a:r>
              <a:rPr lang="sr-Cyrl-CS" sz="5500" dirty="0">
                <a:effectLst/>
                <a:latin typeface="Times New Roman"/>
                <a:ea typeface="Calibri"/>
                <a:cs typeface="Times New Roman"/>
              </a:rPr>
              <a:t>од минималне гарантоване зараде у </a:t>
            </a:r>
            <a:r>
              <a:rPr lang="sr-Cyrl-CS" sz="5500" dirty="0" smtClean="0">
                <a:effectLst/>
                <a:latin typeface="Times New Roman"/>
                <a:ea typeface="Calibri"/>
                <a:cs typeface="Times New Roman"/>
              </a:rPr>
              <a:t>држави</a:t>
            </a:r>
            <a:r>
              <a:rPr lang="sr-Cyrl-CS" sz="5500" dirty="0">
                <a:effectLst/>
                <a:latin typeface="Times New Roman"/>
                <a:ea typeface="Calibri"/>
                <a:cs typeface="Times New Roman"/>
              </a:rPr>
              <a:t>. Ниво </a:t>
            </a:r>
            <a:r>
              <a:rPr lang="sr-Cyrl-CS" sz="5500" dirty="0" smtClean="0">
                <a:effectLst/>
                <a:latin typeface="Times New Roman"/>
                <a:ea typeface="Calibri"/>
                <a:cs typeface="Times New Roman"/>
              </a:rPr>
              <a:t>прихода проверава </a:t>
            </a:r>
            <a:r>
              <a:rPr lang="sr-Cyrl-CS" sz="5500" dirty="0">
                <a:effectLst/>
                <a:latin typeface="Times New Roman"/>
                <a:ea typeface="Calibri"/>
                <a:cs typeface="Times New Roman"/>
              </a:rPr>
              <a:t>запослени или волонтер дневног центра који се бави правним питањима</a:t>
            </a:r>
          </a:p>
          <a:p>
            <a:pPr algn="just">
              <a:lnSpc>
                <a:spcPct val="115000"/>
              </a:lnSpc>
              <a:spcAft>
                <a:spcPts val="0"/>
              </a:spcAft>
            </a:pPr>
            <a:r>
              <a:rPr lang="sr-Cyrl-CS" sz="5500" b="1" dirty="0" smtClean="0">
                <a:effectLst/>
                <a:latin typeface="Times New Roman"/>
                <a:ea typeface="Calibri"/>
                <a:cs typeface="Times New Roman"/>
              </a:rPr>
              <a:t>Старије </a:t>
            </a:r>
            <a:r>
              <a:rPr lang="sr-Cyrl-CS" sz="5500" b="1" dirty="0">
                <a:effectLst/>
                <a:latin typeface="Times New Roman"/>
                <a:ea typeface="Calibri"/>
                <a:cs typeface="Times New Roman"/>
              </a:rPr>
              <a:t>особе са соматским обољењима</a:t>
            </a:r>
          </a:p>
          <a:p>
            <a:pPr algn="just">
              <a:lnSpc>
                <a:spcPct val="115000"/>
              </a:lnSpc>
              <a:spcAft>
                <a:spcPts val="0"/>
              </a:spcAft>
            </a:pPr>
            <a:r>
              <a:rPr lang="sr-Cyrl-CS" sz="5500" dirty="0" smtClean="0">
                <a:effectLst/>
                <a:latin typeface="Times New Roman"/>
                <a:ea typeface="Calibri"/>
                <a:cs typeface="Times New Roman"/>
              </a:rPr>
              <a:t>Моторички </a:t>
            </a:r>
            <a:r>
              <a:rPr lang="sr-Cyrl-CS" sz="5500" dirty="0">
                <a:effectLst/>
                <a:latin typeface="Times New Roman"/>
                <a:ea typeface="Calibri"/>
                <a:cs typeface="Times New Roman"/>
              </a:rPr>
              <a:t>проблеми</a:t>
            </a:r>
          </a:p>
          <a:p>
            <a:pPr algn="just">
              <a:lnSpc>
                <a:spcPct val="115000"/>
              </a:lnSpc>
              <a:spcAft>
                <a:spcPts val="0"/>
              </a:spcAft>
            </a:pPr>
            <a:r>
              <a:rPr lang="sr-Cyrl-CS" sz="5500" dirty="0" smtClean="0">
                <a:effectLst/>
                <a:latin typeface="Times New Roman"/>
                <a:ea typeface="Calibri"/>
                <a:cs typeface="Times New Roman"/>
              </a:rPr>
              <a:t>Проблеми </a:t>
            </a:r>
            <a:r>
              <a:rPr lang="sr-Cyrl-CS" sz="5500" dirty="0">
                <a:effectLst/>
                <a:latin typeface="Times New Roman"/>
                <a:ea typeface="Calibri"/>
                <a:cs typeface="Times New Roman"/>
              </a:rPr>
              <a:t>са срцем и крвним судовима</a:t>
            </a:r>
          </a:p>
          <a:p>
            <a:pPr algn="just">
              <a:lnSpc>
                <a:spcPct val="115000"/>
              </a:lnSpc>
              <a:spcAft>
                <a:spcPts val="0"/>
              </a:spcAft>
            </a:pPr>
            <a:r>
              <a:rPr lang="sr-Cyrl-CS" sz="5500" dirty="0" smtClean="0">
                <a:effectLst/>
                <a:latin typeface="Times New Roman"/>
                <a:ea typeface="Calibri"/>
                <a:cs typeface="Times New Roman"/>
              </a:rPr>
              <a:t>Људи </a:t>
            </a:r>
            <a:r>
              <a:rPr lang="sr-Cyrl-CS" sz="5500" dirty="0">
                <a:effectLst/>
                <a:latin typeface="Times New Roman"/>
                <a:ea typeface="Calibri"/>
                <a:cs typeface="Times New Roman"/>
              </a:rPr>
              <a:t>са инвалидитетом</a:t>
            </a:r>
          </a:p>
          <a:p>
            <a:pPr algn="just">
              <a:lnSpc>
                <a:spcPct val="115000"/>
              </a:lnSpc>
              <a:spcAft>
                <a:spcPts val="0"/>
              </a:spcAft>
            </a:pPr>
            <a:r>
              <a:rPr lang="sr-Cyrl-CS" sz="5500" b="1" dirty="0" smtClean="0">
                <a:effectLst/>
                <a:latin typeface="Times New Roman"/>
                <a:ea typeface="Calibri"/>
                <a:cs typeface="Times New Roman"/>
              </a:rPr>
              <a:t>Старије </a:t>
            </a:r>
            <a:r>
              <a:rPr lang="sr-Cyrl-CS" sz="5500" b="1" dirty="0">
                <a:effectLst/>
                <a:latin typeface="Times New Roman"/>
                <a:ea typeface="Calibri"/>
                <a:cs typeface="Times New Roman"/>
              </a:rPr>
              <a:t>особе са психосоцијалним болестима</a:t>
            </a:r>
          </a:p>
          <a:p>
            <a:pPr algn="just">
              <a:lnSpc>
                <a:spcPct val="115000"/>
              </a:lnSpc>
              <a:spcAft>
                <a:spcPts val="0"/>
              </a:spcAft>
            </a:pPr>
            <a:r>
              <a:rPr lang="sr-Cyrl-CS" sz="5500" dirty="0" smtClean="0">
                <a:effectLst/>
                <a:latin typeface="Times New Roman"/>
                <a:ea typeface="Calibri"/>
                <a:cs typeface="Times New Roman"/>
              </a:rPr>
              <a:t>Паркинсонова </a:t>
            </a:r>
            <a:r>
              <a:rPr lang="sr-Cyrl-CS" sz="5500" dirty="0">
                <a:effectLst/>
                <a:latin typeface="Times New Roman"/>
                <a:ea typeface="Calibri"/>
                <a:cs typeface="Times New Roman"/>
              </a:rPr>
              <a:t>болест или Паркинсонизам</a:t>
            </a:r>
          </a:p>
          <a:p>
            <a:pPr algn="just">
              <a:lnSpc>
                <a:spcPct val="115000"/>
              </a:lnSpc>
              <a:spcAft>
                <a:spcPts val="0"/>
              </a:spcAft>
            </a:pPr>
            <a:r>
              <a:rPr lang="sr-Cyrl-CS" sz="5500" dirty="0" smtClean="0">
                <a:effectLst/>
                <a:latin typeface="Times New Roman"/>
                <a:ea typeface="Calibri"/>
                <a:cs typeface="Times New Roman"/>
              </a:rPr>
              <a:t>Синдром </a:t>
            </a:r>
            <a:r>
              <a:rPr lang="sr-Cyrl-CS" sz="5500" dirty="0">
                <a:effectLst/>
                <a:latin typeface="Times New Roman"/>
                <a:ea typeface="Calibri"/>
                <a:cs typeface="Times New Roman"/>
              </a:rPr>
              <a:t>деменције</a:t>
            </a:r>
          </a:p>
          <a:p>
            <a:pPr algn="just">
              <a:lnSpc>
                <a:spcPct val="115000"/>
              </a:lnSpc>
              <a:spcAft>
                <a:spcPts val="0"/>
              </a:spcAft>
            </a:pPr>
            <a:r>
              <a:rPr lang="sr-Cyrl-CS" sz="5500" dirty="0" smtClean="0">
                <a:effectLst/>
                <a:latin typeface="Times New Roman"/>
                <a:ea typeface="Calibri"/>
                <a:cs typeface="Times New Roman"/>
              </a:rPr>
              <a:t>Депресија</a:t>
            </a:r>
            <a:r>
              <a:rPr lang="sr-Cyrl-CS" sz="5500" dirty="0">
                <a:effectLst/>
                <a:latin typeface="Times New Roman"/>
                <a:ea typeface="Calibri"/>
                <a:cs typeface="Times New Roman"/>
              </a:rPr>
              <a:t>, Туретов синдром или други лаки психијатријски пореме}аји који не представљају </a:t>
            </a:r>
            <a:r>
              <a:rPr lang="sr-Cyrl-CS" sz="5500" dirty="0" smtClean="0">
                <a:effectLst/>
                <a:latin typeface="Times New Roman"/>
                <a:ea typeface="Calibri"/>
                <a:cs typeface="Times New Roman"/>
              </a:rPr>
              <a:t>опасност за </a:t>
            </a:r>
            <a:r>
              <a:rPr lang="sr-Cyrl-CS" sz="5500" dirty="0">
                <a:effectLst/>
                <a:latin typeface="Times New Roman"/>
                <a:ea typeface="Calibri"/>
                <a:cs typeface="Times New Roman"/>
              </a:rPr>
              <a:t>саму старију особу или друге у њеном </a:t>
            </a:r>
            <a:r>
              <a:rPr lang="sr-Cyrl-CS" sz="5500" dirty="0" smtClean="0">
                <a:effectLst/>
                <a:latin typeface="Times New Roman"/>
                <a:ea typeface="Calibri"/>
                <a:cs typeface="Times New Roman"/>
              </a:rPr>
              <a:t>окружњу</a:t>
            </a:r>
            <a:endParaRPr lang="sr-Cyrl-CS" sz="5500" dirty="0">
              <a:effectLst/>
              <a:latin typeface="Times New Roman"/>
              <a:ea typeface="Calibri"/>
              <a:cs typeface="Times New Roman"/>
            </a:endParaRPr>
          </a:p>
          <a:p>
            <a:pPr algn="just">
              <a:lnSpc>
                <a:spcPct val="115000"/>
              </a:lnSpc>
              <a:spcAft>
                <a:spcPts val="0"/>
              </a:spcAft>
            </a:pPr>
            <a:r>
              <a:rPr lang="sr-Cyrl-CS" sz="5500" dirty="0" smtClean="0">
                <a:effectLst/>
                <a:latin typeface="Times New Roman"/>
                <a:ea typeface="Calibri"/>
                <a:cs typeface="Times New Roman"/>
              </a:rPr>
              <a:t>Психолошки поремећаји </a:t>
            </a:r>
            <a:r>
              <a:rPr lang="sr-Cyrl-CS" sz="5500" dirty="0">
                <a:effectLst/>
                <a:latin typeface="Times New Roman"/>
                <a:ea typeface="Calibri"/>
                <a:cs typeface="Times New Roman"/>
              </a:rPr>
              <a:t>као последице дијабетеса или </a:t>
            </a:r>
            <a:r>
              <a:rPr lang="sr-Cyrl-CS" sz="5500" dirty="0" smtClean="0">
                <a:effectLst/>
                <a:latin typeface="Times New Roman"/>
                <a:ea typeface="Calibri"/>
                <a:cs typeface="Times New Roman"/>
              </a:rPr>
              <a:t>можданог </a:t>
            </a:r>
            <a:r>
              <a:rPr lang="sr-Cyrl-CS" sz="5500" dirty="0">
                <a:effectLst/>
                <a:latin typeface="Times New Roman"/>
                <a:ea typeface="Calibri"/>
                <a:cs typeface="Times New Roman"/>
              </a:rPr>
              <a:t>удара</a:t>
            </a:r>
          </a:p>
          <a:p>
            <a:pPr algn="just">
              <a:lnSpc>
                <a:spcPct val="115000"/>
              </a:lnSpc>
              <a:spcAft>
                <a:spcPts val="0"/>
              </a:spcAft>
            </a:pPr>
            <a:r>
              <a:rPr lang="sr-Cyrl-CS" sz="5500" dirty="0" smtClean="0">
                <a:effectLst/>
                <a:latin typeface="Times New Roman"/>
                <a:ea typeface="Calibri"/>
                <a:cs typeface="Times New Roman"/>
              </a:rPr>
              <a:t>Усамљене </a:t>
            </a:r>
            <a:r>
              <a:rPr lang="sr-Cyrl-CS" sz="5500" dirty="0">
                <a:effectLst/>
                <a:latin typeface="Times New Roman"/>
                <a:ea typeface="Calibri"/>
                <a:cs typeface="Times New Roman"/>
              </a:rPr>
              <a:t>старије особе</a:t>
            </a:r>
          </a:p>
          <a:p>
            <a:pPr algn="just">
              <a:lnSpc>
                <a:spcPct val="115000"/>
              </a:lnSpc>
              <a:spcAft>
                <a:spcPts val="0"/>
              </a:spcAft>
            </a:pPr>
            <a:r>
              <a:rPr lang="sr-Cyrl-CS" sz="5500" dirty="0" smtClean="0">
                <a:effectLst/>
                <a:latin typeface="Times New Roman"/>
                <a:ea typeface="Calibri"/>
                <a:cs typeface="Times New Roman"/>
              </a:rPr>
              <a:t>Самци</a:t>
            </a:r>
            <a:endParaRPr lang="sr-Cyrl-CS" sz="5500" dirty="0">
              <a:effectLst/>
              <a:latin typeface="Times New Roman"/>
              <a:ea typeface="Calibri"/>
              <a:cs typeface="Times New Roman"/>
            </a:endParaRPr>
          </a:p>
          <a:p>
            <a:pPr algn="just">
              <a:lnSpc>
                <a:spcPct val="115000"/>
              </a:lnSpc>
              <a:spcAft>
                <a:spcPts val="0"/>
              </a:spcAft>
            </a:pPr>
            <a:r>
              <a:rPr lang="sr-Cyrl-CS" sz="5500" dirty="0" smtClean="0">
                <a:effectLst/>
                <a:latin typeface="Times New Roman"/>
                <a:ea typeface="Calibri"/>
                <a:cs typeface="Times New Roman"/>
              </a:rPr>
              <a:t>Напуштени</a:t>
            </a:r>
          </a:p>
          <a:p>
            <a:pPr algn="just">
              <a:lnSpc>
                <a:spcPct val="115000"/>
              </a:lnSpc>
              <a:spcAft>
                <a:spcPts val="0"/>
              </a:spcAft>
            </a:pPr>
            <a:r>
              <a:rPr lang="sr-Cyrl-CS" sz="5500" dirty="0" smtClean="0">
                <a:effectLst/>
                <a:latin typeface="Times New Roman"/>
                <a:ea typeface="Calibri"/>
                <a:cs typeface="Times New Roman"/>
              </a:rPr>
              <a:t>Партнери тешко </a:t>
            </a:r>
            <a:r>
              <a:rPr lang="sr-Cyrl-CS" sz="5500" dirty="0">
                <a:effectLst/>
                <a:latin typeface="Times New Roman"/>
                <a:ea typeface="Calibri"/>
                <a:cs typeface="Times New Roman"/>
              </a:rPr>
              <a:t>болесних особа</a:t>
            </a:r>
          </a:p>
          <a:p>
            <a:pPr algn="just">
              <a:lnSpc>
                <a:spcPct val="115000"/>
              </a:lnSpc>
              <a:spcAft>
                <a:spcPts val="0"/>
              </a:spcAft>
            </a:pPr>
            <a:endParaRPr lang="sr-Cyrl-CS" dirty="0">
              <a:solidFill>
                <a:srgbClr val="ED1B24"/>
              </a:solidFill>
              <a:latin typeface="Times New Roman"/>
              <a:ea typeface="Calibri"/>
              <a:cs typeface="Times New Roman"/>
            </a:endParaRPr>
          </a:p>
          <a:p>
            <a:pPr algn="just">
              <a:lnSpc>
                <a:spcPct val="115000"/>
              </a:lnSpc>
              <a:spcAft>
                <a:spcPts val="0"/>
              </a:spcAft>
            </a:pPr>
            <a:endParaRPr lang="sr-Cyrl-CS" dirty="0">
              <a:solidFill>
                <a:srgbClr val="ED1B24"/>
              </a:solidFill>
              <a:latin typeface="Times New Roman"/>
              <a:ea typeface="Calibri"/>
              <a:cs typeface="Times New Roman"/>
            </a:endParaRPr>
          </a:p>
          <a:p>
            <a:endParaRPr lang="sr-Cyrl-RS" dirty="0"/>
          </a:p>
        </p:txBody>
      </p:sp>
    </p:spTree>
    <p:extLst>
      <p:ext uri="{BB962C8B-B14F-4D97-AF65-F5344CB8AC3E}">
        <p14:creationId xmlns:p14="http://schemas.microsoft.com/office/powerpoint/2010/main" val="266671854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type="body" sz="half" idx="1"/>
          </p:nvPr>
        </p:nvSpPr>
        <p:spPr>
          <a:xfrm>
            <a:off x="2843213" y="2852738"/>
            <a:ext cx="3609975" cy="2908300"/>
          </a:xfrm>
        </p:spPr>
        <p:txBody>
          <a:bodyPr/>
          <a:lstStyle/>
          <a:p>
            <a:pPr eaLnBrk="1" hangingPunct="1">
              <a:defRPr/>
            </a:pPr>
            <a:r>
              <a:rPr lang="sr-Cyrl-RS" sz="2800" dirty="0" smtClean="0"/>
              <a:t>интерсекторска сарадња ?</a:t>
            </a:r>
          </a:p>
          <a:p>
            <a:pPr eaLnBrk="1" hangingPunct="1">
              <a:defRPr/>
            </a:pPr>
            <a:r>
              <a:rPr lang="sr-Cyrl-RS" sz="2800" dirty="0" smtClean="0"/>
              <a:t>сарадња владиног сектора и цивилног друштва ?</a:t>
            </a:r>
            <a:endParaRPr lang="en-US" sz="2800" dirty="0" smtClean="0"/>
          </a:p>
        </p:txBody>
      </p:sp>
      <p:pic>
        <p:nvPicPr>
          <p:cNvPr id="53251" name="Picture 6" descr="suradnja"/>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403350" y="765175"/>
            <a:ext cx="6346825" cy="1362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35363770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lowchart: Alternate Process 8"/>
          <p:cNvSpPr/>
          <p:nvPr/>
        </p:nvSpPr>
        <p:spPr>
          <a:xfrm>
            <a:off x="1669450" y="1357298"/>
            <a:ext cx="5688632" cy="1080120"/>
          </a:xfrm>
          <a:prstGeom prst="flowChartAlternateProcess">
            <a:avLst/>
          </a:prstGeom>
          <a:ln>
            <a:solidFill>
              <a:schemeClr val="accent3">
                <a:lumMod val="75000"/>
              </a:schemeClr>
            </a:solidFill>
          </a:ln>
          <a:effectLst>
            <a:glow rad="635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643042" y="1454995"/>
            <a:ext cx="5256584" cy="769441"/>
          </a:xfrm>
          <a:prstGeom prst="rect">
            <a:avLst/>
          </a:prstGeom>
          <a:noFill/>
        </p:spPr>
        <p:txBody>
          <a:bodyPr wrap="square" rtlCol="0">
            <a:spAutoFit/>
          </a:bodyPr>
          <a:lstStyle/>
          <a:p>
            <a:r>
              <a:rPr lang="en-US" sz="4400" dirty="0" smtClean="0"/>
              <a:t>    </a:t>
            </a:r>
            <a:r>
              <a:rPr lang="sr-Cyrl-RS" sz="4400" dirty="0" smtClean="0"/>
              <a:t>Хвала на пажњи!</a:t>
            </a:r>
            <a:endParaRPr lang="en-US" sz="4400" dirty="0"/>
          </a:p>
        </p:txBody>
      </p:sp>
    </p:spTree>
    <p:extLst>
      <p:ext uri="{BB962C8B-B14F-4D97-AF65-F5344CB8AC3E}">
        <p14:creationId xmlns:p14="http://schemas.microsoft.com/office/powerpoint/2010/main" val="3219447964"/>
      </p:ext>
    </p:extLst>
  </p:cSld>
  <p:clrMapOvr>
    <a:masterClrMapping/>
  </p:clrMapOvr>
  <mc:AlternateContent xmlns:mc="http://schemas.openxmlformats.org/markup-compatibility/2006" xmlns:p14="http://schemas.microsoft.com/office/powerpoint/2010/main">
    <mc:Choice Requires="p14">
      <p:transition spd="slow" p14:dur="2000" advTm="1971"/>
    </mc:Choice>
    <mc:Fallback xmlns="">
      <p:transition spd="slow" advTm="1971"/>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85786" y="2000240"/>
            <a:ext cx="7715304" cy="430887"/>
          </a:xfrm>
          <a:prstGeom prst="rect">
            <a:avLst/>
          </a:prstGeom>
          <a:noFill/>
        </p:spPr>
        <p:txBody>
          <a:bodyPr wrap="square" rtlCol="0">
            <a:spAutoFit/>
          </a:bodyPr>
          <a:lstStyle/>
          <a:p>
            <a:pPr marL="457200" indent="-457200" algn="just">
              <a:buClr>
                <a:schemeClr val="accent3">
                  <a:lumMod val="60000"/>
                  <a:lumOff val="40000"/>
                </a:schemeClr>
              </a:buClr>
              <a:buFont typeface="Wingdings" pitchFamily="2" charset="2"/>
              <a:buChar char="Ø"/>
            </a:pPr>
            <a:endParaRPr lang="en-US" sz="2200">
              <a:latin typeface="Times New Roman" pitchFamily="18" charset="0"/>
              <a:cs typeface="Times New Roman" pitchFamily="18" charset="0"/>
            </a:endParaRPr>
          </a:p>
        </p:txBody>
      </p:sp>
      <p:pic>
        <p:nvPicPr>
          <p:cNvPr id="6"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428728" y="2285992"/>
            <a:ext cx="7000924" cy="369332"/>
          </a:xfrm>
          <a:prstGeom prst="rect">
            <a:avLst/>
          </a:prstGeom>
          <a:noFill/>
        </p:spPr>
        <p:txBody>
          <a:bodyPr wrap="square" rtlCol="0">
            <a:spAutoFit/>
          </a:bodyPr>
          <a:lstStyle/>
          <a:p>
            <a:endParaRPr lang="en-US"/>
          </a:p>
        </p:txBody>
      </p:sp>
      <p:sp>
        <p:nvSpPr>
          <p:cNvPr id="8" name="TextBox 7"/>
          <p:cNvSpPr txBox="1"/>
          <p:nvPr/>
        </p:nvSpPr>
        <p:spPr>
          <a:xfrm>
            <a:off x="838200" y="1125905"/>
            <a:ext cx="7478216" cy="430887"/>
          </a:xfrm>
          <a:prstGeom prst="rect">
            <a:avLst/>
          </a:prstGeom>
          <a:noFill/>
        </p:spPr>
        <p:txBody>
          <a:bodyPr wrap="square" rtlCol="0">
            <a:spAutoFit/>
          </a:bodyPr>
          <a:lstStyle/>
          <a:p>
            <a:r>
              <a:rPr lang="sr-Cyrl-RS" sz="2200" b="1" dirty="0" smtClean="0">
                <a:latin typeface="Times New Roman" pitchFamily="18" charset="0"/>
                <a:cs typeface="Times New Roman" pitchFamily="18" charset="0"/>
              </a:rPr>
              <a:t>Здравствена заштита жена у репродуктивном периоду</a:t>
            </a:r>
            <a:endParaRPr lang="en-US" sz="2200" b="1" dirty="0">
              <a:latin typeface="Times New Roman" pitchFamily="18" charset="0"/>
              <a:cs typeface="Times New Roman" pitchFamily="18" charset="0"/>
            </a:endParaRPr>
          </a:p>
        </p:txBody>
      </p:sp>
      <p:pic>
        <p:nvPicPr>
          <p:cNvPr id="9" name="Picture 8" descr="headerImage13.jpg"/>
          <p:cNvPicPr>
            <a:picLocks noChangeAspect="1"/>
          </p:cNvPicPr>
          <p:nvPr/>
        </p:nvPicPr>
        <p:blipFill>
          <a:blip r:embed="rId4" cstate="print"/>
          <a:stretch>
            <a:fillRect/>
          </a:stretch>
        </p:blipFill>
        <p:spPr>
          <a:xfrm>
            <a:off x="134813" y="2289308"/>
            <a:ext cx="8829675" cy="3011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Rounded Rectangle 9"/>
          <p:cNvSpPr/>
          <p:nvPr/>
        </p:nvSpPr>
        <p:spPr>
          <a:xfrm>
            <a:off x="838200" y="1052736"/>
            <a:ext cx="7207472" cy="648071"/>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Tree>
    <p:extLst>
      <p:ext uri="{BB962C8B-B14F-4D97-AF65-F5344CB8AC3E}">
        <p14:creationId xmlns:p14="http://schemas.microsoft.com/office/powerpoint/2010/main" val="2301495606"/>
      </p:ext>
    </p:extLst>
  </p:cSld>
  <p:clrMapOvr>
    <a:masterClrMapping/>
  </p:clrMapOvr>
  <mc:AlternateContent xmlns:mc="http://schemas.openxmlformats.org/markup-compatibility/2006" xmlns:p14="http://schemas.microsoft.com/office/powerpoint/2010/main">
    <mc:Choice Requires="p14">
      <p:transition spd="slow" p14:dur="2000" advTm="10404"/>
    </mc:Choice>
    <mc:Fallback xmlns="">
      <p:transition spd="slow" advTm="10404"/>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85786" y="2000240"/>
            <a:ext cx="7715304" cy="430887"/>
          </a:xfrm>
          <a:prstGeom prst="rect">
            <a:avLst/>
          </a:prstGeom>
          <a:noFill/>
        </p:spPr>
        <p:txBody>
          <a:bodyPr wrap="square" rtlCol="0">
            <a:spAutoFit/>
          </a:bodyPr>
          <a:lstStyle/>
          <a:p>
            <a:pPr marL="457200" indent="-457200" algn="just">
              <a:buClr>
                <a:schemeClr val="accent3">
                  <a:lumMod val="60000"/>
                  <a:lumOff val="40000"/>
                </a:schemeClr>
              </a:buClr>
              <a:buFont typeface="Wingdings" pitchFamily="2" charset="2"/>
              <a:buChar char="Ø"/>
            </a:pPr>
            <a:endParaRPr lang="en-US" sz="2200">
              <a:latin typeface="Times New Roman" pitchFamily="18" charset="0"/>
              <a:cs typeface="Times New Roman" pitchFamily="18" charset="0"/>
            </a:endParaRPr>
          </a:p>
        </p:txBody>
      </p:sp>
      <p:pic>
        <p:nvPicPr>
          <p:cNvPr id="6"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69" y="0"/>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428728" y="2285992"/>
            <a:ext cx="7000924" cy="369332"/>
          </a:xfrm>
          <a:prstGeom prst="rect">
            <a:avLst/>
          </a:prstGeom>
          <a:noFill/>
        </p:spPr>
        <p:txBody>
          <a:bodyPr wrap="square" rtlCol="0">
            <a:spAutoFit/>
          </a:bodyPr>
          <a:lstStyle/>
          <a:p>
            <a:endParaRPr lang="en-US"/>
          </a:p>
        </p:txBody>
      </p:sp>
      <p:sp>
        <p:nvSpPr>
          <p:cNvPr id="8" name="TextBox 7"/>
          <p:cNvSpPr txBox="1"/>
          <p:nvPr/>
        </p:nvSpPr>
        <p:spPr>
          <a:xfrm>
            <a:off x="1071538" y="909881"/>
            <a:ext cx="7215238" cy="430887"/>
          </a:xfrm>
          <a:prstGeom prst="rect">
            <a:avLst/>
          </a:prstGeom>
          <a:noFill/>
        </p:spPr>
        <p:txBody>
          <a:bodyPr wrap="square" rtlCol="0">
            <a:spAutoFit/>
          </a:bodyPr>
          <a:lstStyle/>
          <a:p>
            <a:r>
              <a:rPr lang="sr-Cyrl-RS" sz="2200" b="1" dirty="0">
                <a:latin typeface="Times New Roman" pitchFamily="18" charset="0"/>
                <a:cs typeface="Times New Roman" pitchFamily="18" charset="0"/>
              </a:rPr>
              <a:t>Здравствена заштита жена у репродуктивном периоду</a:t>
            </a:r>
          </a:p>
        </p:txBody>
      </p:sp>
      <p:sp>
        <p:nvSpPr>
          <p:cNvPr id="10" name="Rounded Rectangle 9"/>
          <p:cNvSpPr/>
          <p:nvPr/>
        </p:nvSpPr>
        <p:spPr>
          <a:xfrm>
            <a:off x="1071538" y="909880"/>
            <a:ext cx="6974134" cy="502895"/>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3" name="TextBox 12"/>
          <p:cNvSpPr txBox="1"/>
          <p:nvPr/>
        </p:nvSpPr>
        <p:spPr>
          <a:xfrm>
            <a:off x="357158" y="2132856"/>
            <a:ext cx="8072494" cy="3139321"/>
          </a:xfrm>
          <a:prstGeom prst="rect">
            <a:avLst/>
          </a:prstGeom>
          <a:noFill/>
        </p:spPr>
        <p:txBody>
          <a:bodyPr wrap="square" rtlCol="0">
            <a:spAutoFit/>
          </a:bodyPr>
          <a:lstStyle/>
          <a:p>
            <a:pPr>
              <a:buClr>
                <a:schemeClr val="accent3">
                  <a:lumMod val="60000"/>
                  <a:lumOff val="40000"/>
                </a:schemeClr>
              </a:buClr>
            </a:pPr>
            <a:r>
              <a:rPr lang="sr-Latn-RS" sz="2200" dirty="0" smtClean="0">
                <a:latin typeface="Times New Roman" pitchFamily="18" charset="0"/>
                <a:cs typeface="Times New Roman" pitchFamily="18" charset="0"/>
              </a:rPr>
              <a:t> </a:t>
            </a:r>
            <a:r>
              <a:rPr lang="sr-Cyrl-RS" sz="2200" dirty="0">
                <a:latin typeface="Times New Roman" pitchFamily="18" charset="0"/>
                <a:cs typeface="Times New Roman" pitchFamily="18" charset="0"/>
              </a:rPr>
              <a:t>Здравствена заштита жена интегрални је део система здавствене заштите који се обезбеђује целокупном становништву</a:t>
            </a:r>
          </a:p>
          <a:p>
            <a:pPr>
              <a:buClr>
                <a:schemeClr val="accent3">
                  <a:lumMod val="60000"/>
                  <a:lumOff val="40000"/>
                </a:schemeClr>
              </a:buClr>
            </a:pPr>
            <a:endParaRPr lang="sr-Cyrl-RS" sz="2200" dirty="0">
              <a:latin typeface="Times New Roman" pitchFamily="18" charset="0"/>
              <a:cs typeface="Times New Roman" pitchFamily="18" charset="0"/>
            </a:endParaRPr>
          </a:p>
          <a:p>
            <a:pPr marL="342900" indent="-342900">
              <a:buClr>
                <a:schemeClr val="accent3">
                  <a:lumMod val="60000"/>
                  <a:lumOff val="40000"/>
                </a:schemeClr>
              </a:buClr>
              <a:buFont typeface="Wingdings" pitchFamily="2" charset="2"/>
              <a:buChar char="Ø"/>
            </a:pPr>
            <a:r>
              <a:rPr lang="sr-Cyrl-RS" sz="2200" dirty="0">
                <a:latin typeface="Times New Roman" pitchFamily="18" charset="0"/>
                <a:cs typeface="Times New Roman" pitchFamily="18" charset="0"/>
              </a:rPr>
              <a:t>На нивоу примарне здравствене заштите – службе за здравствену заштиту жена, службе опште медицине и службе медицине рада </a:t>
            </a:r>
          </a:p>
          <a:p>
            <a:pPr marL="342900" indent="-342900">
              <a:buClr>
                <a:schemeClr val="accent3">
                  <a:lumMod val="60000"/>
                  <a:lumOff val="40000"/>
                </a:schemeClr>
              </a:buClr>
              <a:buFont typeface="Wingdings" pitchFamily="2" charset="2"/>
              <a:buChar char="Ø"/>
            </a:pPr>
            <a:endParaRPr lang="sr-Cyrl-RS" sz="2200" dirty="0">
              <a:latin typeface="Times New Roman" pitchFamily="18" charset="0"/>
              <a:cs typeface="Times New Roman" pitchFamily="18" charset="0"/>
            </a:endParaRPr>
          </a:p>
          <a:p>
            <a:pPr marL="342900" indent="-342900">
              <a:buClr>
                <a:schemeClr val="accent3">
                  <a:lumMod val="60000"/>
                  <a:lumOff val="40000"/>
                </a:schemeClr>
              </a:buClr>
              <a:buFont typeface="Wingdings" pitchFamily="2" charset="2"/>
              <a:buChar char="Ø"/>
            </a:pPr>
            <a:r>
              <a:rPr lang="sr-Cyrl-RS" sz="2200" dirty="0">
                <a:latin typeface="Times New Roman" pitchFamily="18" charset="0"/>
                <a:cs typeface="Times New Roman" pitchFamily="18" charset="0"/>
              </a:rPr>
              <a:t>На нивоу секундарне и терцијарне здравствене заштите гинеколошко акушерске одељења и клинике</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2301495606"/>
      </p:ext>
    </p:extLst>
  </p:cSld>
  <p:clrMapOvr>
    <a:masterClrMapping/>
  </p:clrMapOvr>
  <mc:AlternateContent xmlns:mc="http://schemas.openxmlformats.org/markup-compatibility/2006" xmlns:p14="http://schemas.microsoft.com/office/powerpoint/2010/main">
    <mc:Choice Requires="p14">
      <p:transition spd="slow" p14:dur="2000" advTm="71647"/>
    </mc:Choice>
    <mc:Fallback xmlns="">
      <p:transition spd="slow" advTm="71647"/>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rko®">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1_Teamwork">
  <a:themeElements>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arko®">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Darko®</Template>
  <TotalTime>4093</TotalTime>
  <Words>3766</Words>
  <Application>Microsoft Office PowerPoint</Application>
  <PresentationFormat>On-screen Show (4:3)</PresentationFormat>
  <Paragraphs>457</Paragraphs>
  <Slides>77</Slides>
  <Notes>20</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77</vt:i4>
      </vt:variant>
    </vt:vector>
  </HeadingPairs>
  <TitlesOfParts>
    <vt:vector size="88" baseType="lpstr">
      <vt:lpstr>Arial</vt:lpstr>
      <vt:lpstr>Calibri</vt:lpstr>
      <vt:lpstr>Constantia</vt:lpstr>
      <vt:lpstr>Garamond</vt:lpstr>
      <vt:lpstr>Times New Roman</vt:lpstr>
      <vt:lpstr>Verdana</vt:lpstr>
      <vt:lpstr>Wingdings</vt:lpstr>
      <vt:lpstr>Wingdings 2</vt:lpstr>
      <vt:lpstr>Darko®</vt:lpstr>
      <vt:lpstr>1_Teamwork</vt:lpstr>
      <vt:lpstr>1_Darko®</vt:lpstr>
      <vt:lpstr>ВУЛНЕРАБИЛНЕ ГРУПЕ</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Старење становништва је један од од највећих тријумфа човечанства, али и један од највећих изазова (УН)</vt:lpstr>
      <vt:lpstr>Старење становништва се повезује са многим факторима </vt:lpstr>
      <vt:lpstr> Старење становништва- јавноздравствени значај </vt:lpstr>
      <vt:lpstr> Старење становништва- јавноздравствени значај </vt:lpstr>
      <vt:lpstr> Старење становништва- јавноздравствени значај </vt:lpstr>
      <vt:lpstr>СТАРОСНИ ПОКАЗАТЕЉИ</vt:lpstr>
      <vt:lpstr>PowerPoint Presentation</vt:lpstr>
      <vt:lpstr> Старење становништва </vt:lpstr>
      <vt:lpstr>PowerPoint Presentation</vt:lpstr>
      <vt:lpstr> Фертилитет </vt:lpstr>
      <vt:lpstr>PowerPoint Presentation</vt:lpstr>
      <vt:lpstr>PowerPoint Presentation</vt:lpstr>
      <vt:lpstr>PowerPoint Presentation</vt:lpstr>
      <vt:lpstr>PowerPoint Presentation</vt:lpstr>
      <vt:lpstr>PowerPoint Presentation</vt:lpstr>
      <vt:lpstr> Фертилитет </vt:lpstr>
      <vt:lpstr>PowerPoint Presentation</vt:lpstr>
      <vt:lpstr>PowerPoint Presentation</vt:lpstr>
      <vt:lpstr>Очекивано трајање живот - Србија</vt:lpstr>
      <vt:lpstr>PowerPoint Presentation</vt:lpstr>
      <vt:lpstr>PowerPoint Presentation</vt:lpstr>
      <vt:lpstr>PowerPoint Presentation</vt:lpstr>
      <vt:lpstr>Проблематика која је везана за све већих удео старих </vt:lpstr>
      <vt:lpstr>Универзалне промене карактеристичне за старење </vt:lpstr>
      <vt:lpstr>Проблематика старих</vt:lpstr>
      <vt:lpstr>Здравствени проблеми</vt:lpstr>
      <vt:lpstr> Здравствени профил старог становништва </vt:lpstr>
      <vt:lpstr> Здравствени профил старог становништва </vt:lpstr>
      <vt:lpstr>"Здравље за све до 2000" </vt:lpstr>
      <vt:lpstr>Циљ СЗО бр. 5: Здраво старење</vt:lpstr>
      <vt:lpstr>   Како помоћи?</vt:lpstr>
      <vt:lpstr>Потребе старијих за примарном здравственом заштитом</vt:lpstr>
      <vt:lpstr>Заштита здравља старих</vt:lpstr>
      <vt:lpstr>Примарна здравствена заштита</vt:lpstr>
      <vt:lpstr>Мере здраствене заштите из обавезног здраственог осигурања</vt:lpstr>
      <vt:lpstr>Установе за помоћ старима Социјалне установе </vt:lpstr>
      <vt:lpstr>Друштвена заштита старих</vt:lpstr>
      <vt:lpstr>Геронтолошки центри–  Домови за старе и немоћне Установе социјалне заштите</vt:lpstr>
      <vt:lpstr>Геронтолошки центри</vt:lpstr>
      <vt:lpstr>PowerPoint Presentation</vt:lpstr>
      <vt:lpstr>Геронтолошки центри -помоћ и нега у кући-</vt:lpstr>
      <vt:lpstr>Геронтолошки центри - дневни центри</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Dragana</dc:creator>
  <cp:lastModifiedBy>Katarina</cp:lastModifiedBy>
  <cp:revision>137</cp:revision>
  <dcterms:created xsi:type="dcterms:W3CDTF">2015-03-29T11:27:45Z</dcterms:created>
  <dcterms:modified xsi:type="dcterms:W3CDTF">2023-09-13T07:07:55Z</dcterms:modified>
</cp:coreProperties>
</file>